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310" r:id="rId2"/>
    <p:sldId id="311"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76" d="100"/>
          <a:sy n="76" d="100"/>
        </p:scale>
        <p:origin x="720"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5C4D71-A5CA-434E-98F6-203A66977241}" type="datetimeFigureOut">
              <a:rPr lang="en-GB" smtClean="0"/>
              <a:t>30/03/2023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C90749-38D7-40D9-B832-C7D4D0174FA6}" type="slidenum">
              <a:rPr lang="en-GB" smtClean="0"/>
              <a:t>‹#›</a:t>
            </a:fld>
            <a:endParaRPr lang="en-GB"/>
          </a:p>
        </p:txBody>
      </p:sp>
    </p:spTree>
    <p:extLst>
      <p:ext uri="{BB962C8B-B14F-4D97-AF65-F5344CB8AC3E}">
        <p14:creationId xmlns:p14="http://schemas.microsoft.com/office/powerpoint/2010/main" val="35431338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summary, the most significant barriers to students progress from deprived backgrounds in accessing online lessons are:</a:t>
            </a:r>
          </a:p>
          <a:p>
            <a:endParaRPr lang="en-GB" dirty="0"/>
          </a:p>
          <a:p>
            <a:r>
              <a:rPr lang="en-GB" dirty="0"/>
              <a:t>Having access to technology, this includes hardware, software and access to a reliable internet service</a:t>
            </a:r>
          </a:p>
          <a:p>
            <a:endParaRPr lang="en-GB" dirty="0"/>
          </a:p>
          <a:p>
            <a:r>
              <a:rPr lang="en-GB" dirty="0"/>
              <a:t>Having access to a suitable, quiet place to work at home without interruption </a:t>
            </a:r>
          </a:p>
          <a:p>
            <a:endParaRPr lang="en-GB" dirty="0"/>
          </a:p>
          <a:p>
            <a:r>
              <a:rPr lang="en-GB" dirty="0"/>
              <a:t>The conflicting responsibilities of the requirement to complete schoolwork and potentially support with responsibilities at home which may extend beyond those of their more advantaged peers, for example caring responsibilities.</a:t>
            </a:r>
          </a:p>
          <a:p>
            <a:endParaRPr lang="en-GB" dirty="0"/>
          </a:p>
          <a:p>
            <a:r>
              <a:rPr lang="en-GB" dirty="0"/>
              <a:t>Establishing and maintaining good lines of communication between home and school: in order for this to be effective this is likely to be of a higher frequency when schools have moved to online lessons, and may include phone calls rather than email as a primary mode of contact, or home visits where this is possible.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3412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Disadvantaged students will benefit significantly where school leaders have regularly reviewed plans for potential school closures, which can be enacted efficiently and which are known by all staff. This might include an annual audit of students’ access to devices and to the internet and ensuring there is capacity in finance and logistics teams to support those students with the technology required to join online lessons, and a clearly communicated strategy for efficient distribution of resources to disadvantaged students. Please do also refer to material in module 3 to support your understanding of this.</a:t>
            </a:r>
          </a:p>
          <a:p>
            <a:endParaRPr lang="en-GB" dirty="0"/>
          </a:p>
          <a:p>
            <a:r>
              <a:rPr lang="en-GB" dirty="0"/>
              <a:t>Having a school wide system for teachers to take attendance registers and to flag concerns about work completion or participation also highlights where disadvantaged students may be having difficulties in accessing online lessons, so that appropriate support and interventions can be organised. For example, a fortnightly report, completed by teachers, traffic lighting students’ attendance and work completion is a useful means of communicating any concerns to parents and for school counsellors and tutors to prioritise further contact with parents and guardians.</a:t>
            </a:r>
          </a:p>
          <a:p>
            <a:endParaRPr lang="en-GB" dirty="0"/>
          </a:p>
          <a:p>
            <a:r>
              <a:rPr lang="en-GB" dirty="0"/>
              <a:t>Identifying a single point of contact at school for parents can also help to channel messages and feedback in ways which are most supportive to the student and their family. </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43E61-E5BF-4773-BC46-66C200D86C8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3631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9858E-8072-47D8-A3CC-2914F5D9310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FA337A0-29C6-4AD0-969A-F12D50D8A2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FA3D105-51A4-48D7-8802-7B1FB4C9C5C9}"/>
              </a:ext>
            </a:extLst>
          </p:cNvPr>
          <p:cNvSpPr>
            <a:spLocks noGrp="1"/>
          </p:cNvSpPr>
          <p:nvPr>
            <p:ph type="dt" sz="half" idx="10"/>
          </p:nvPr>
        </p:nvSpPr>
        <p:spPr/>
        <p:txBody>
          <a:bodyPr/>
          <a:lstStyle/>
          <a:p>
            <a:fld id="{E3E13FC7-0CA5-420F-9C3B-4625003260EC}" type="datetimeFigureOut">
              <a:rPr lang="en-GB" smtClean="0"/>
              <a:t>30/03/2023</a:t>
            </a:fld>
            <a:endParaRPr lang="en-GB"/>
          </a:p>
        </p:txBody>
      </p:sp>
      <p:sp>
        <p:nvSpPr>
          <p:cNvPr id="5" name="Footer Placeholder 4">
            <a:extLst>
              <a:ext uri="{FF2B5EF4-FFF2-40B4-BE49-F238E27FC236}">
                <a16:creationId xmlns:a16="http://schemas.microsoft.com/office/drawing/2014/main" id="{41E07090-596A-4CD3-A692-794BC1E11D6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0A32AD5-3AD4-4AB8-B5BE-82BBD324D2EB}"/>
              </a:ext>
            </a:extLst>
          </p:cNvPr>
          <p:cNvSpPr>
            <a:spLocks noGrp="1"/>
          </p:cNvSpPr>
          <p:nvPr>
            <p:ph type="sldNum" sz="quarter" idx="12"/>
          </p:nvPr>
        </p:nvSpPr>
        <p:spPr/>
        <p:txBody>
          <a:bodyPr/>
          <a:lstStyle/>
          <a:p>
            <a:fld id="{A48052D7-AC8D-4F78-B08D-279CA08D2EEE}" type="slidenum">
              <a:rPr lang="en-GB" smtClean="0"/>
              <a:t>‹#›</a:t>
            </a:fld>
            <a:endParaRPr lang="en-GB"/>
          </a:p>
        </p:txBody>
      </p:sp>
    </p:spTree>
    <p:extLst>
      <p:ext uri="{BB962C8B-B14F-4D97-AF65-F5344CB8AC3E}">
        <p14:creationId xmlns:p14="http://schemas.microsoft.com/office/powerpoint/2010/main" val="2349792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76341-13ED-49E7-90F9-0896B7A1261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23BD243-68F0-4628-94E8-931E499FD88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4F16F7A-926B-4EE2-9097-D6E15DEC71AE}"/>
              </a:ext>
            </a:extLst>
          </p:cNvPr>
          <p:cNvSpPr>
            <a:spLocks noGrp="1"/>
          </p:cNvSpPr>
          <p:nvPr>
            <p:ph type="dt" sz="half" idx="10"/>
          </p:nvPr>
        </p:nvSpPr>
        <p:spPr/>
        <p:txBody>
          <a:bodyPr/>
          <a:lstStyle/>
          <a:p>
            <a:fld id="{E3E13FC7-0CA5-420F-9C3B-4625003260EC}" type="datetimeFigureOut">
              <a:rPr lang="en-GB" smtClean="0"/>
              <a:t>30/03/2023</a:t>
            </a:fld>
            <a:endParaRPr lang="en-GB"/>
          </a:p>
        </p:txBody>
      </p:sp>
      <p:sp>
        <p:nvSpPr>
          <p:cNvPr id="5" name="Footer Placeholder 4">
            <a:extLst>
              <a:ext uri="{FF2B5EF4-FFF2-40B4-BE49-F238E27FC236}">
                <a16:creationId xmlns:a16="http://schemas.microsoft.com/office/drawing/2014/main" id="{3BF21F0C-B215-413F-94AE-48E910C63B0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13FE847-EDCB-4A6F-B5DC-31021A371F93}"/>
              </a:ext>
            </a:extLst>
          </p:cNvPr>
          <p:cNvSpPr>
            <a:spLocks noGrp="1"/>
          </p:cNvSpPr>
          <p:nvPr>
            <p:ph type="sldNum" sz="quarter" idx="12"/>
          </p:nvPr>
        </p:nvSpPr>
        <p:spPr/>
        <p:txBody>
          <a:bodyPr/>
          <a:lstStyle/>
          <a:p>
            <a:fld id="{A48052D7-AC8D-4F78-B08D-279CA08D2EEE}" type="slidenum">
              <a:rPr lang="en-GB" smtClean="0"/>
              <a:t>‹#›</a:t>
            </a:fld>
            <a:endParaRPr lang="en-GB"/>
          </a:p>
        </p:txBody>
      </p:sp>
    </p:spTree>
    <p:extLst>
      <p:ext uri="{BB962C8B-B14F-4D97-AF65-F5344CB8AC3E}">
        <p14:creationId xmlns:p14="http://schemas.microsoft.com/office/powerpoint/2010/main" val="4225362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BF6459-F4AC-4A9B-9C4E-5E6FEB8B103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C1FAA7B-CC8D-4F23-A74F-FE2DD1638AB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CED527A-462D-4869-AADA-3CC0F59A29C2}"/>
              </a:ext>
            </a:extLst>
          </p:cNvPr>
          <p:cNvSpPr>
            <a:spLocks noGrp="1"/>
          </p:cNvSpPr>
          <p:nvPr>
            <p:ph type="dt" sz="half" idx="10"/>
          </p:nvPr>
        </p:nvSpPr>
        <p:spPr/>
        <p:txBody>
          <a:bodyPr/>
          <a:lstStyle/>
          <a:p>
            <a:fld id="{E3E13FC7-0CA5-420F-9C3B-4625003260EC}" type="datetimeFigureOut">
              <a:rPr lang="en-GB" smtClean="0"/>
              <a:t>30/03/2023</a:t>
            </a:fld>
            <a:endParaRPr lang="en-GB"/>
          </a:p>
        </p:txBody>
      </p:sp>
      <p:sp>
        <p:nvSpPr>
          <p:cNvPr id="5" name="Footer Placeholder 4">
            <a:extLst>
              <a:ext uri="{FF2B5EF4-FFF2-40B4-BE49-F238E27FC236}">
                <a16:creationId xmlns:a16="http://schemas.microsoft.com/office/drawing/2014/main" id="{378B4B45-67C9-478D-9539-CA0A279136A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3D003D0-2C29-4155-A6FF-4D02457C754F}"/>
              </a:ext>
            </a:extLst>
          </p:cNvPr>
          <p:cNvSpPr>
            <a:spLocks noGrp="1"/>
          </p:cNvSpPr>
          <p:nvPr>
            <p:ph type="sldNum" sz="quarter" idx="12"/>
          </p:nvPr>
        </p:nvSpPr>
        <p:spPr/>
        <p:txBody>
          <a:bodyPr/>
          <a:lstStyle/>
          <a:p>
            <a:fld id="{A48052D7-AC8D-4F78-B08D-279CA08D2EEE}" type="slidenum">
              <a:rPr lang="en-GB" smtClean="0"/>
              <a:t>‹#›</a:t>
            </a:fld>
            <a:endParaRPr lang="en-GB"/>
          </a:p>
        </p:txBody>
      </p:sp>
    </p:spTree>
    <p:extLst>
      <p:ext uri="{BB962C8B-B14F-4D97-AF65-F5344CB8AC3E}">
        <p14:creationId xmlns:p14="http://schemas.microsoft.com/office/powerpoint/2010/main" val="1297503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1B880-59AC-4CE4-8D2A-8BCB5E323CA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9758C51-2132-4899-97D2-A505540DF9D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6AF0024-9178-45C6-BD98-D780CA95206B}"/>
              </a:ext>
            </a:extLst>
          </p:cNvPr>
          <p:cNvSpPr>
            <a:spLocks noGrp="1"/>
          </p:cNvSpPr>
          <p:nvPr>
            <p:ph type="dt" sz="half" idx="10"/>
          </p:nvPr>
        </p:nvSpPr>
        <p:spPr/>
        <p:txBody>
          <a:bodyPr/>
          <a:lstStyle/>
          <a:p>
            <a:fld id="{E3E13FC7-0CA5-420F-9C3B-4625003260EC}" type="datetimeFigureOut">
              <a:rPr lang="en-GB" smtClean="0"/>
              <a:t>30/03/2023</a:t>
            </a:fld>
            <a:endParaRPr lang="en-GB"/>
          </a:p>
        </p:txBody>
      </p:sp>
      <p:sp>
        <p:nvSpPr>
          <p:cNvPr id="5" name="Footer Placeholder 4">
            <a:extLst>
              <a:ext uri="{FF2B5EF4-FFF2-40B4-BE49-F238E27FC236}">
                <a16:creationId xmlns:a16="http://schemas.microsoft.com/office/drawing/2014/main" id="{96CF5AA0-7B4D-49BC-908D-AD0FD609BBC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76C3C63-A189-4335-954B-8E0DFBCBF6BD}"/>
              </a:ext>
            </a:extLst>
          </p:cNvPr>
          <p:cNvSpPr>
            <a:spLocks noGrp="1"/>
          </p:cNvSpPr>
          <p:nvPr>
            <p:ph type="sldNum" sz="quarter" idx="12"/>
          </p:nvPr>
        </p:nvSpPr>
        <p:spPr/>
        <p:txBody>
          <a:bodyPr/>
          <a:lstStyle/>
          <a:p>
            <a:fld id="{A48052D7-AC8D-4F78-B08D-279CA08D2EEE}" type="slidenum">
              <a:rPr lang="en-GB" smtClean="0"/>
              <a:t>‹#›</a:t>
            </a:fld>
            <a:endParaRPr lang="en-GB"/>
          </a:p>
        </p:txBody>
      </p:sp>
    </p:spTree>
    <p:extLst>
      <p:ext uri="{BB962C8B-B14F-4D97-AF65-F5344CB8AC3E}">
        <p14:creationId xmlns:p14="http://schemas.microsoft.com/office/powerpoint/2010/main" val="2803541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0FC4D-04DB-4D56-9A16-465D4B8751F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870B3C6-B650-4921-8992-7A111F2C371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75F4537-0D26-44D0-AE2D-3DA07B6CE42C}"/>
              </a:ext>
            </a:extLst>
          </p:cNvPr>
          <p:cNvSpPr>
            <a:spLocks noGrp="1"/>
          </p:cNvSpPr>
          <p:nvPr>
            <p:ph type="dt" sz="half" idx="10"/>
          </p:nvPr>
        </p:nvSpPr>
        <p:spPr/>
        <p:txBody>
          <a:bodyPr/>
          <a:lstStyle/>
          <a:p>
            <a:fld id="{E3E13FC7-0CA5-420F-9C3B-4625003260EC}" type="datetimeFigureOut">
              <a:rPr lang="en-GB" smtClean="0"/>
              <a:t>30/03/2023</a:t>
            </a:fld>
            <a:endParaRPr lang="en-GB"/>
          </a:p>
        </p:txBody>
      </p:sp>
      <p:sp>
        <p:nvSpPr>
          <p:cNvPr id="5" name="Footer Placeholder 4">
            <a:extLst>
              <a:ext uri="{FF2B5EF4-FFF2-40B4-BE49-F238E27FC236}">
                <a16:creationId xmlns:a16="http://schemas.microsoft.com/office/drawing/2014/main" id="{8E7497F5-CF31-460F-8061-07844745EE3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14C5174-8467-4AC6-957C-DFF10546CA82}"/>
              </a:ext>
            </a:extLst>
          </p:cNvPr>
          <p:cNvSpPr>
            <a:spLocks noGrp="1"/>
          </p:cNvSpPr>
          <p:nvPr>
            <p:ph type="sldNum" sz="quarter" idx="12"/>
          </p:nvPr>
        </p:nvSpPr>
        <p:spPr/>
        <p:txBody>
          <a:bodyPr/>
          <a:lstStyle/>
          <a:p>
            <a:fld id="{A48052D7-AC8D-4F78-B08D-279CA08D2EEE}" type="slidenum">
              <a:rPr lang="en-GB" smtClean="0"/>
              <a:t>‹#›</a:t>
            </a:fld>
            <a:endParaRPr lang="en-GB"/>
          </a:p>
        </p:txBody>
      </p:sp>
    </p:spTree>
    <p:extLst>
      <p:ext uri="{BB962C8B-B14F-4D97-AF65-F5344CB8AC3E}">
        <p14:creationId xmlns:p14="http://schemas.microsoft.com/office/powerpoint/2010/main" val="4201389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960D9-E541-4815-9D01-79324BC727F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1454293-F022-442A-9ED7-46F777EAAE0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1A33A33-7015-481C-BCEB-37BDEFB7AB8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97A6195-860F-4D0E-9180-8D5D7BDAFB28}"/>
              </a:ext>
            </a:extLst>
          </p:cNvPr>
          <p:cNvSpPr>
            <a:spLocks noGrp="1"/>
          </p:cNvSpPr>
          <p:nvPr>
            <p:ph type="dt" sz="half" idx="10"/>
          </p:nvPr>
        </p:nvSpPr>
        <p:spPr/>
        <p:txBody>
          <a:bodyPr/>
          <a:lstStyle/>
          <a:p>
            <a:fld id="{E3E13FC7-0CA5-420F-9C3B-4625003260EC}" type="datetimeFigureOut">
              <a:rPr lang="en-GB" smtClean="0"/>
              <a:t>30/03/2023</a:t>
            </a:fld>
            <a:endParaRPr lang="en-GB"/>
          </a:p>
        </p:txBody>
      </p:sp>
      <p:sp>
        <p:nvSpPr>
          <p:cNvPr id="6" name="Footer Placeholder 5">
            <a:extLst>
              <a:ext uri="{FF2B5EF4-FFF2-40B4-BE49-F238E27FC236}">
                <a16:creationId xmlns:a16="http://schemas.microsoft.com/office/drawing/2014/main" id="{A4CC59D0-4108-4266-AD5F-FBB9516AFC3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268F108-303D-4BC0-840F-63E5D43FD293}"/>
              </a:ext>
            </a:extLst>
          </p:cNvPr>
          <p:cNvSpPr>
            <a:spLocks noGrp="1"/>
          </p:cNvSpPr>
          <p:nvPr>
            <p:ph type="sldNum" sz="quarter" idx="12"/>
          </p:nvPr>
        </p:nvSpPr>
        <p:spPr/>
        <p:txBody>
          <a:bodyPr/>
          <a:lstStyle/>
          <a:p>
            <a:fld id="{A48052D7-AC8D-4F78-B08D-279CA08D2EEE}" type="slidenum">
              <a:rPr lang="en-GB" smtClean="0"/>
              <a:t>‹#›</a:t>
            </a:fld>
            <a:endParaRPr lang="en-GB"/>
          </a:p>
        </p:txBody>
      </p:sp>
    </p:spTree>
    <p:extLst>
      <p:ext uri="{BB962C8B-B14F-4D97-AF65-F5344CB8AC3E}">
        <p14:creationId xmlns:p14="http://schemas.microsoft.com/office/powerpoint/2010/main" val="3396850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90EE7-8419-4FDE-836C-C21C6F7BECD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7EBA7DA-99A5-487C-86F2-A67901AC88D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9BC039D-151C-4A13-A581-92A2AB23386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4374CFD-548F-44B2-BFE9-1B4CBAE3C1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DAE929E-4807-4838-A29E-580C4B4D6D2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1D05D5B-8722-4A5F-A2FF-014FBC00821D}"/>
              </a:ext>
            </a:extLst>
          </p:cNvPr>
          <p:cNvSpPr>
            <a:spLocks noGrp="1"/>
          </p:cNvSpPr>
          <p:nvPr>
            <p:ph type="dt" sz="half" idx="10"/>
          </p:nvPr>
        </p:nvSpPr>
        <p:spPr/>
        <p:txBody>
          <a:bodyPr/>
          <a:lstStyle/>
          <a:p>
            <a:fld id="{E3E13FC7-0CA5-420F-9C3B-4625003260EC}" type="datetimeFigureOut">
              <a:rPr lang="en-GB" smtClean="0"/>
              <a:t>30/03/2023</a:t>
            </a:fld>
            <a:endParaRPr lang="en-GB"/>
          </a:p>
        </p:txBody>
      </p:sp>
      <p:sp>
        <p:nvSpPr>
          <p:cNvPr id="8" name="Footer Placeholder 7">
            <a:extLst>
              <a:ext uri="{FF2B5EF4-FFF2-40B4-BE49-F238E27FC236}">
                <a16:creationId xmlns:a16="http://schemas.microsoft.com/office/drawing/2014/main" id="{088B6242-3445-47D4-B562-0DF11DE4EF1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51BC131-CCF8-4D06-A359-297C5A4BDC57}"/>
              </a:ext>
            </a:extLst>
          </p:cNvPr>
          <p:cNvSpPr>
            <a:spLocks noGrp="1"/>
          </p:cNvSpPr>
          <p:nvPr>
            <p:ph type="sldNum" sz="quarter" idx="12"/>
          </p:nvPr>
        </p:nvSpPr>
        <p:spPr/>
        <p:txBody>
          <a:bodyPr/>
          <a:lstStyle/>
          <a:p>
            <a:fld id="{A48052D7-AC8D-4F78-B08D-279CA08D2EEE}" type="slidenum">
              <a:rPr lang="en-GB" smtClean="0"/>
              <a:t>‹#›</a:t>
            </a:fld>
            <a:endParaRPr lang="en-GB"/>
          </a:p>
        </p:txBody>
      </p:sp>
    </p:spTree>
    <p:extLst>
      <p:ext uri="{BB962C8B-B14F-4D97-AF65-F5344CB8AC3E}">
        <p14:creationId xmlns:p14="http://schemas.microsoft.com/office/powerpoint/2010/main" val="606271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366F1-7DE9-4F39-8AF5-B3C2572D0BB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794BB5F-EAF0-4DCC-A4AF-2FF02080884C}"/>
              </a:ext>
            </a:extLst>
          </p:cNvPr>
          <p:cNvSpPr>
            <a:spLocks noGrp="1"/>
          </p:cNvSpPr>
          <p:nvPr>
            <p:ph type="dt" sz="half" idx="10"/>
          </p:nvPr>
        </p:nvSpPr>
        <p:spPr/>
        <p:txBody>
          <a:bodyPr/>
          <a:lstStyle/>
          <a:p>
            <a:fld id="{E3E13FC7-0CA5-420F-9C3B-4625003260EC}" type="datetimeFigureOut">
              <a:rPr lang="en-GB" smtClean="0"/>
              <a:t>30/03/2023</a:t>
            </a:fld>
            <a:endParaRPr lang="en-GB"/>
          </a:p>
        </p:txBody>
      </p:sp>
      <p:sp>
        <p:nvSpPr>
          <p:cNvPr id="4" name="Footer Placeholder 3">
            <a:extLst>
              <a:ext uri="{FF2B5EF4-FFF2-40B4-BE49-F238E27FC236}">
                <a16:creationId xmlns:a16="http://schemas.microsoft.com/office/drawing/2014/main" id="{A9E417F1-05D0-4A15-900E-3B32BA1E16C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49E6C75-7D4A-4EB2-B131-874341EC4452}"/>
              </a:ext>
            </a:extLst>
          </p:cNvPr>
          <p:cNvSpPr>
            <a:spLocks noGrp="1"/>
          </p:cNvSpPr>
          <p:nvPr>
            <p:ph type="sldNum" sz="quarter" idx="12"/>
          </p:nvPr>
        </p:nvSpPr>
        <p:spPr/>
        <p:txBody>
          <a:bodyPr/>
          <a:lstStyle/>
          <a:p>
            <a:fld id="{A48052D7-AC8D-4F78-B08D-279CA08D2EEE}" type="slidenum">
              <a:rPr lang="en-GB" smtClean="0"/>
              <a:t>‹#›</a:t>
            </a:fld>
            <a:endParaRPr lang="en-GB"/>
          </a:p>
        </p:txBody>
      </p:sp>
    </p:spTree>
    <p:extLst>
      <p:ext uri="{BB962C8B-B14F-4D97-AF65-F5344CB8AC3E}">
        <p14:creationId xmlns:p14="http://schemas.microsoft.com/office/powerpoint/2010/main" val="391530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2DF2E4F-A637-413A-8183-2D90ACF79E3C}"/>
              </a:ext>
            </a:extLst>
          </p:cNvPr>
          <p:cNvSpPr>
            <a:spLocks noGrp="1"/>
          </p:cNvSpPr>
          <p:nvPr>
            <p:ph type="dt" sz="half" idx="10"/>
          </p:nvPr>
        </p:nvSpPr>
        <p:spPr/>
        <p:txBody>
          <a:bodyPr/>
          <a:lstStyle/>
          <a:p>
            <a:fld id="{E3E13FC7-0CA5-420F-9C3B-4625003260EC}" type="datetimeFigureOut">
              <a:rPr lang="en-GB" smtClean="0"/>
              <a:t>30/03/2023</a:t>
            </a:fld>
            <a:endParaRPr lang="en-GB"/>
          </a:p>
        </p:txBody>
      </p:sp>
      <p:sp>
        <p:nvSpPr>
          <p:cNvPr id="3" name="Footer Placeholder 2">
            <a:extLst>
              <a:ext uri="{FF2B5EF4-FFF2-40B4-BE49-F238E27FC236}">
                <a16:creationId xmlns:a16="http://schemas.microsoft.com/office/drawing/2014/main" id="{AE5931F3-05BA-403E-A45B-F2B48EDD6FF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D25F03C2-EAA8-4155-9CD1-B0871B5F60B2}"/>
              </a:ext>
            </a:extLst>
          </p:cNvPr>
          <p:cNvSpPr>
            <a:spLocks noGrp="1"/>
          </p:cNvSpPr>
          <p:nvPr>
            <p:ph type="sldNum" sz="quarter" idx="12"/>
          </p:nvPr>
        </p:nvSpPr>
        <p:spPr/>
        <p:txBody>
          <a:bodyPr/>
          <a:lstStyle/>
          <a:p>
            <a:fld id="{A48052D7-AC8D-4F78-B08D-279CA08D2EEE}" type="slidenum">
              <a:rPr lang="en-GB" smtClean="0"/>
              <a:t>‹#›</a:t>
            </a:fld>
            <a:endParaRPr lang="en-GB"/>
          </a:p>
        </p:txBody>
      </p:sp>
    </p:spTree>
    <p:extLst>
      <p:ext uri="{BB962C8B-B14F-4D97-AF65-F5344CB8AC3E}">
        <p14:creationId xmlns:p14="http://schemas.microsoft.com/office/powerpoint/2010/main" val="4160249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B7277-DF45-457F-9E05-3BF2836945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4876240-EC4E-4420-A8DC-710ECB4CAC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2B1EBB5-0F29-4DAB-8982-48A0310D3B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8E70A1B-ECEC-440B-A73F-21982EEDB391}"/>
              </a:ext>
            </a:extLst>
          </p:cNvPr>
          <p:cNvSpPr>
            <a:spLocks noGrp="1"/>
          </p:cNvSpPr>
          <p:nvPr>
            <p:ph type="dt" sz="half" idx="10"/>
          </p:nvPr>
        </p:nvSpPr>
        <p:spPr/>
        <p:txBody>
          <a:bodyPr/>
          <a:lstStyle/>
          <a:p>
            <a:fld id="{E3E13FC7-0CA5-420F-9C3B-4625003260EC}" type="datetimeFigureOut">
              <a:rPr lang="en-GB" smtClean="0"/>
              <a:t>30/03/2023</a:t>
            </a:fld>
            <a:endParaRPr lang="en-GB"/>
          </a:p>
        </p:txBody>
      </p:sp>
      <p:sp>
        <p:nvSpPr>
          <p:cNvPr id="6" name="Footer Placeholder 5">
            <a:extLst>
              <a:ext uri="{FF2B5EF4-FFF2-40B4-BE49-F238E27FC236}">
                <a16:creationId xmlns:a16="http://schemas.microsoft.com/office/drawing/2014/main" id="{0DF13114-7D6A-473A-A28D-9AF11759A25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AB6545D-2831-4DAD-BDFE-EC3FF6802CF3}"/>
              </a:ext>
            </a:extLst>
          </p:cNvPr>
          <p:cNvSpPr>
            <a:spLocks noGrp="1"/>
          </p:cNvSpPr>
          <p:nvPr>
            <p:ph type="sldNum" sz="quarter" idx="12"/>
          </p:nvPr>
        </p:nvSpPr>
        <p:spPr/>
        <p:txBody>
          <a:bodyPr/>
          <a:lstStyle/>
          <a:p>
            <a:fld id="{A48052D7-AC8D-4F78-B08D-279CA08D2EEE}" type="slidenum">
              <a:rPr lang="en-GB" smtClean="0"/>
              <a:t>‹#›</a:t>
            </a:fld>
            <a:endParaRPr lang="en-GB"/>
          </a:p>
        </p:txBody>
      </p:sp>
    </p:spTree>
    <p:extLst>
      <p:ext uri="{BB962C8B-B14F-4D97-AF65-F5344CB8AC3E}">
        <p14:creationId xmlns:p14="http://schemas.microsoft.com/office/powerpoint/2010/main" val="2224490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02095-6545-4C7C-8B19-1220A83FD6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723DAE7-9C85-40B5-9C30-419C664610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137C796-BDDC-41D9-A4F5-84C6AAA27C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E14C2BD-22FB-468F-9438-C64E173CD347}"/>
              </a:ext>
            </a:extLst>
          </p:cNvPr>
          <p:cNvSpPr>
            <a:spLocks noGrp="1"/>
          </p:cNvSpPr>
          <p:nvPr>
            <p:ph type="dt" sz="half" idx="10"/>
          </p:nvPr>
        </p:nvSpPr>
        <p:spPr/>
        <p:txBody>
          <a:bodyPr/>
          <a:lstStyle/>
          <a:p>
            <a:fld id="{E3E13FC7-0CA5-420F-9C3B-4625003260EC}" type="datetimeFigureOut">
              <a:rPr lang="en-GB" smtClean="0"/>
              <a:t>30/03/2023</a:t>
            </a:fld>
            <a:endParaRPr lang="en-GB"/>
          </a:p>
        </p:txBody>
      </p:sp>
      <p:sp>
        <p:nvSpPr>
          <p:cNvPr id="6" name="Footer Placeholder 5">
            <a:extLst>
              <a:ext uri="{FF2B5EF4-FFF2-40B4-BE49-F238E27FC236}">
                <a16:creationId xmlns:a16="http://schemas.microsoft.com/office/drawing/2014/main" id="{280FE0B5-12B6-4F16-B1D5-F3591867488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62023A8-E272-47CA-8212-1933B1F7B999}"/>
              </a:ext>
            </a:extLst>
          </p:cNvPr>
          <p:cNvSpPr>
            <a:spLocks noGrp="1"/>
          </p:cNvSpPr>
          <p:nvPr>
            <p:ph type="sldNum" sz="quarter" idx="12"/>
          </p:nvPr>
        </p:nvSpPr>
        <p:spPr/>
        <p:txBody>
          <a:bodyPr/>
          <a:lstStyle/>
          <a:p>
            <a:fld id="{A48052D7-AC8D-4F78-B08D-279CA08D2EEE}" type="slidenum">
              <a:rPr lang="en-GB" smtClean="0"/>
              <a:t>‹#›</a:t>
            </a:fld>
            <a:endParaRPr lang="en-GB"/>
          </a:p>
        </p:txBody>
      </p:sp>
    </p:spTree>
    <p:extLst>
      <p:ext uri="{BB962C8B-B14F-4D97-AF65-F5344CB8AC3E}">
        <p14:creationId xmlns:p14="http://schemas.microsoft.com/office/powerpoint/2010/main" val="2769690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62E916F-CA1D-44E0-BE60-858009117A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037A306-48A7-4D42-9061-658182646E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BEB83DB-2E6A-4861-B46B-B0F46C9AF6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E13FC7-0CA5-420F-9C3B-4625003260EC}" type="datetimeFigureOut">
              <a:rPr lang="en-GB" smtClean="0"/>
              <a:t>30/03/2023</a:t>
            </a:fld>
            <a:endParaRPr lang="en-GB"/>
          </a:p>
        </p:txBody>
      </p:sp>
      <p:sp>
        <p:nvSpPr>
          <p:cNvPr id="5" name="Footer Placeholder 4">
            <a:extLst>
              <a:ext uri="{FF2B5EF4-FFF2-40B4-BE49-F238E27FC236}">
                <a16:creationId xmlns:a16="http://schemas.microsoft.com/office/drawing/2014/main" id="{03C77CD5-AC39-4919-87BD-C81F58DEEE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1C926F9-0472-45D5-994D-92F5CE6BC8C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052D7-AC8D-4F78-B08D-279CA08D2EEE}" type="slidenum">
              <a:rPr lang="en-GB" smtClean="0"/>
              <a:t>‹#›</a:t>
            </a:fld>
            <a:endParaRPr lang="en-GB"/>
          </a:p>
        </p:txBody>
      </p:sp>
    </p:spTree>
    <p:extLst>
      <p:ext uri="{BB962C8B-B14F-4D97-AF65-F5344CB8AC3E}">
        <p14:creationId xmlns:p14="http://schemas.microsoft.com/office/powerpoint/2010/main" val="31843852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4" y="365125"/>
            <a:ext cx="8124946" cy="1325563"/>
          </a:xfrm>
        </p:spPr>
        <p:txBody>
          <a:bodyPr/>
          <a:lstStyle/>
          <a:p>
            <a:pPr algn="ctr"/>
            <a:r>
              <a:rPr lang="en-GB" dirty="0"/>
              <a:t>The Challenges</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endParaRPr lang="en-GB" dirty="0"/>
          </a:p>
          <a:p>
            <a:pPr marL="0" indent="0">
              <a:buNone/>
            </a:pPr>
            <a:r>
              <a:rPr lang="en-GB" sz="3200" dirty="0"/>
              <a:t>Access to technology (devices, software, internet)</a:t>
            </a:r>
          </a:p>
          <a:p>
            <a:pPr marL="0" indent="0">
              <a:buNone/>
            </a:pPr>
            <a:r>
              <a:rPr lang="en-GB" sz="3200" dirty="0"/>
              <a:t>Access to a suitable environment for study</a:t>
            </a:r>
          </a:p>
          <a:p>
            <a:pPr marL="0" indent="0">
              <a:buNone/>
            </a:pPr>
            <a:r>
              <a:rPr lang="en-GB" sz="3200" dirty="0"/>
              <a:t>Students facing conflicting responsibilities between home and school</a:t>
            </a:r>
          </a:p>
          <a:p>
            <a:pPr marL="0" indent="0">
              <a:buNone/>
            </a:pPr>
            <a:r>
              <a:rPr lang="en-GB" sz="3200" dirty="0"/>
              <a:t>Effective communication with parents / carers</a:t>
            </a:r>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1363480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7542987" cy="1325563"/>
          </a:xfrm>
        </p:spPr>
        <p:txBody>
          <a:bodyPr>
            <a:normAutofit/>
          </a:bodyPr>
          <a:lstStyle/>
          <a:p>
            <a:pPr algn="ctr"/>
            <a:r>
              <a:rPr lang="en-GB" dirty="0"/>
              <a:t>Strategies to Overcome Disadvantage</a:t>
            </a:r>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lstStyle/>
          <a:p>
            <a:pPr marL="0" indent="0">
              <a:buNone/>
            </a:pPr>
            <a:r>
              <a:rPr lang="en-GB" dirty="0"/>
              <a:t>Preparation and planning for school closure</a:t>
            </a:r>
          </a:p>
          <a:p>
            <a:pPr marL="0" indent="0">
              <a:buNone/>
            </a:pPr>
            <a:r>
              <a:rPr lang="en-GB" dirty="0"/>
              <a:t> </a:t>
            </a:r>
          </a:p>
          <a:p>
            <a:r>
              <a:rPr lang="en-GB" dirty="0"/>
              <a:t>Audit student access to devices and internet</a:t>
            </a:r>
          </a:p>
          <a:p>
            <a:r>
              <a:rPr lang="en-GB" dirty="0"/>
              <a:t>Distribution of devices</a:t>
            </a:r>
          </a:p>
          <a:p>
            <a:r>
              <a:rPr lang="en-GB" dirty="0"/>
              <a:t>Tracking attendance and participation in online lessons</a:t>
            </a:r>
          </a:p>
          <a:p>
            <a:r>
              <a:rPr lang="en-GB" dirty="0"/>
              <a:t>Identifying a single point of contact at school</a:t>
            </a:r>
          </a:p>
          <a:p>
            <a:endParaRPr lang="en-GB" dirty="0"/>
          </a:p>
          <a:p>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394667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430</Words>
  <Application>Microsoft Office PowerPoint</Application>
  <PresentationFormat>Widescreen</PresentationFormat>
  <Paragraphs>35</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The Challenges</vt:lpstr>
      <vt:lpstr>Strategies to Overcome Disadvantage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Challenges</dc:title>
  <dc:creator>Rebecca Malone</dc:creator>
  <cp:lastModifiedBy>Rebecca Malone</cp:lastModifiedBy>
  <cp:revision>1</cp:revision>
  <dcterms:created xsi:type="dcterms:W3CDTF">2023-03-30T11:12:34Z</dcterms:created>
  <dcterms:modified xsi:type="dcterms:W3CDTF">2023-03-30T11:13:37Z</dcterms:modified>
</cp:coreProperties>
</file>