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82" r:id="rId2"/>
    <p:sldId id="28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A44DF3-5ACD-4F31-A77C-D28077F01CAD}"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2C385-8E54-42A6-9823-FA413C752AB1}" type="slidenum">
              <a:rPr lang="en-GB" smtClean="0"/>
              <a:t>‹#›</a:t>
            </a:fld>
            <a:endParaRPr lang="en-GB"/>
          </a:p>
        </p:txBody>
      </p:sp>
    </p:spTree>
    <p:extLst>
      <p:ext uri="{BB962C8B-B14F-4D97-AF65-F5344CB8AC3E}">
        <p14:creationId xmlns:p14="http://schemas.microsoft.com/office/powerpoint/2010/main" val="2907052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now going to move onto Part 2 of this training module, which will consider how to maximise the quality of teaching which takes place in online contexts.</a:t>
            </a:r>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294123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2020, during the Covid – 19 pandemic, researchers at the Education Endowment Foundation (the EEF) based at the University of Durham in England, summarised the studies that had already been undertaken into online learning prior to the pandemic. A key finding was that teaching quality is more important than how lessons are delivered, so whether a synchronous, asynchronous or semi-synchronous approach is adopted, most attention must be paid to quality of teaching. Additionally,</a:t>
            </a:r>
            <a:r>
              <a:rPr lang="en-GB" i="1" dirty="0"/>
              <a:t> </a:t>
            </a:r>
            <a:r>
              <a:rPr lang="en-GB" i="0" dirty="0"/>
              <a:t>research</a:t>
            </a:r>
            <a:r>
              <a:rPr lang="en-GB" i="1" dirty="0"/>
              <a:t> </a:t>
            </a:r>
            <a:r>
              <a:rPr lang="en-GB" i="0" dirty="0"/>
              <a:t>by</a:t>
            </a:r>
            <a:r>
              <a:rPr lang="en-GB" i="1" dirty="0"/>
              <a:t> Escueta </a:t>
            </a:r>
            <a:r>
              <a:rPr lang="en-GB" i="0" dirty="0"/>
              <a:t>et al confirms that </a:t>
            </a:r>
            <a:r>
              <a:rPr lang="en-GB" i="1" dirty="0"/>
              <a:t>simply providing access or using digital technologies does not automatically lead to better academic results </a:t>
            </a:r>
            <a:r>
              <a:rPr lang="en-GB" dirty="0"/>
              <a:t>(OECD 2020).  This module will consider how the quality of teaching can be maximised in an online classroom and will be further developed in module 3, where there is more opportunity to practice these ideas.</a:t>
            </a:r>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504526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B57E-FA8D-42DE-AAE6-FAFEE9F8DD7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CA5E8F2-A7BF-4A6D-BEA3-72DA5BA432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FA99B7B-DDCE-4126-9AF2-8C621A6D65E7}"/>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89CCF2C6-98B2-41AC-B0A9-5E47175102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A51729-A111-47D7-8C7D-8B7E42193425}"/>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4219622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3F2EB-4BE9-4BB6-9E92-7C938F3B522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B491C7-F285-443C-A9C2-CC6D9545DF3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871251-82BF-4169-A196-1E46867F9785}"/>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8A778F84-320E-4D0A-97C8-822AD756FB3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4C7A50-E23A-40BF-B26B-BACE555D7932}"/>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296124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E21DE8-E22B-4A1C-AA7A-B7225F09BB2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6609EB5-014D-40DE-AFC9-C0DD8E2FB83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6CE1102-6DAF-4C1E-88A9-A3CE5D4D41A7}"/>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39691F8B-D163-488D-B23A-AEF5FAD9FF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77F610-1A73-4BA2-B39D-5160442BE5BA}"/>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1219349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A035A-09A9-4516-B85A-40646E0753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916ABB6-3872-4BBE-8826-FDA8A257BE1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25FE98-F5B8-42E0-850D-31C467E5322D}"/>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F2C2D3DE-46F2-4AC8-B57C-EFE4A2B29E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9C42F4-B437-4046-9A9A-48CF1BC2B052}"/>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1945656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96033-9C38-476D-9137-C46919AB43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552531B-44B2-4E9C-8383-7BD45E2456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2DFCAD5-6E8D-45DD-B55A-B108E4382265}"/>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98EE167C-702D-4886-A365-4317A9B69D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0153AF-78BE-483F-A635-6BE9779116C1}"/>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2090475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0DCE1-EAD0-4F5A-B0D7-C196FC1DBE5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E80820A-22DD-4CA7-AA7F-479FAC152B8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6FD202D-5AC7-4A46-B03C-2F5DE422065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A64D884-1BC7-4932-80CD-C4BD478406D8}"/>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6" name="Footer Placeholder 5">
            <a:extLst>
              <a:ext uri="{FF2B5EF4-FFF2-40B4-BE49-F238E27FC236}">
                <a16:creationId xmlns:a16="http://schemas.microsoft.com/office/drawing/2014/main" id="{E02ECC36-C486-4527-B725-B7BE36D40D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C7541B-3167-4D73-92E0-27885EA5CB57}"/>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3206666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F0-F20A-49AA-B420-7E7CF48434E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7CEB7F7-93F6-4962-9670-467683F04E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54E158-DA13-4B53-A48D-E1F43F106DC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B2561ED-430F-49A3-919A-061871AFD3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30E6AFE-0141-4D28-A09C-450DAE0D6E6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27D4655-F776-434E-931E-90AF1935FB2D}"/>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8" name="Footer Placeholder 7">
            <a:extLst>
              <a:ext uri="{FF2B5EF4-FFF2-40B4-BE49-F238E27FC236}">
                <a16:creationId xmlns:a16="http://schemas.microsoft.com/office/drawing/2014/main" id="{57CEDB6B-9570-430E-B5BC-303A1E6FA2B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F3E7177-D329-469B-8B6B-0DA3F5E66F6B}"/>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1155832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D8062-DAA7-4182-9D9B-5C2D01B613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7BE2277-73D0-4DF5-9A1A-96741B223481}"/>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4" name="Footer Placeholder 3">
            <a:extLst>
              <a:ext uri="{FF2B5EF4-FFF2-40B4-BE49-F238E27FC236}">
                <a16:creationId xmlns:a16="http://schemas.microsoft.com/office/drawing/2014/main" id="{2C244939-BE52-4D2D-B6F8-E8939D7D841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48D6933-82DE-454E-8521-460357952632}"/>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4030342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FCC311-6A85-4F6F-940E-7F8FEFC6EC2F}"/>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3" name="Footer Placeholder 2">
            <a:extLst>
              <a:ext uri="{FF2B5EF4-FFF2-40B4-BE49-F238E27FC236}">
                <a16:creationId xmlns:a16="http://schemas.microsoft.com/office/drawing/2014/main" id="{2F8547DD-FD93-4B23-B5E1-E80C32A35A2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1D7682B-9F3F-40CE-8C8F-22A92AD64740}"/>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3729365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D90C6-01D7-402A-8A59-69CD8537E1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61D2934-EE50-4A65-9336-E76DF61E5E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1938067-241A-48B9-93B6-F233194057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AE2A385-F8C8-402E-A7E9-A89950CE7C00}"/>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6" name="Footer Placeholder 5">
            <a:extLst>
              <a:ext uri="{FF2B5EF4-FFF2-40B4-BE49-F238E27FC236}">
                <a16:creationId xmlns:a16="http://schemas.microsoft.com/office/drawing/2014/main" id="{47AB518B-3343-4FD4-A987-911BB4EABA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D9A06D-CC7E-4E23-8537-1C5938E3A501}"/>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85927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AD413-4A5C-419C-B7F2-D5595914F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838CF10-51F5-468F-9120-2B98FD907E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E3C4F36-CDFC-4703-82C3-1C1DDEE4EA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6710EF1-B60B-4162-A7E2-70B40B161FD9}"/>
              </a:ext>
            </a:extLst>
          </p:cNvPr>
          <p:cNvSpPr>
            <a:spLocks noGrp="1"/>
          </p:cNvSpPr>
          <p:nvPr>
            <p:ph type="dt" sz="half" idx="10"/>
          </p:nvPr>
        </p:nvSpPr>
        <p:spPr/>
        <p:txBody>
          <a:bodyPr/>
          <a:lstStyle/>
          <a:p>
            <a:fld id="{9DB32318-27D0-4FD4-8FF3-BF794E522261}" type="datetimeFigureOut">
              <a:rPr lang="en-GB" smtClean="0"/>
              <a:t>30/03/2023</a:t>
            </a:fld>
            <a:endParaRPr lang="en-GB"/>
          </a:p>
        </p:txBody>
      </p:sp>
      <p:sp>
        <p:nvSpPr>
          <p:cNvPr id="6" name="Footer Placeholder 5">
            <a:extLst>
              <a:ext uri="{FF2B5EF4-FFF2-40B4-BE49-F238E27FC236}">
                <a16:creationId xmlns:a16="http://schemas.microsoft.com/office/drawing/2014/main" id="{0E6837DC-1716-42BC-B7EA-D009CD66FDB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4D9A876-288B-490A-9630-7C81FE8A8F24}"/>
              </a:ext>
            </a:extLst>
          </p:cNvPr>
          <p:cNvSpPr>
            <a:spLocks noGrp="1"/>
          </p:cNvSpPr>
          <p:nvPr>
            <p:ph type="sldNum" sz="quarter" idx="12"/>
          </p:nvPr>
        </p:nvSpPr>
        <p:spPr/>
        <p:txBody>
          <a:bodyPr/>
          <a:lstStyle/>
          <a:p>
            <a:fld id="{D41CAA38-F7CF-4FB2-9FCE-EB16EB3068A0}" type="slidenum">
              <a:rPr lang="en-GB" smtClean="0"/>
              <a:t>‹#›</a:t>
            </a:fld>
            <a:endParaRPr lang="en-GB"/>
          </a:p>
        </p:txBody>
      </p:sp>
    </p:spTree>
    <p:extLst>
      <p:ext uri="{BB962C8B-B14F-4D97-AF65-F5344CB8AC3E}">
        <p14:creationId xmlns:p14="http://schemas.microsoft.com/office/powerpoint/2010/main" val="1014429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971230-FCCE-4F46-A4B2-650783D50A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DCD59DD-441F-461F-82E2-674C1C7450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D259C7-A92F-44E1-B90F-7D0F011CAB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B32318-27D0-4FD4-8FF3-BF794E522261}" type="datetimeFigureOut">
              <a:rPr lang="en-GB" smtClean="0"/>
              <a:t>30/03/2023</a:t>
            </a:fld>
            <a:endParaRPr lang="en-GB"/>
          </a:p>
        </p:txBody>
      </p:sp>
      <p:sp>
        <p:nvSpPr>
          <p:cNvPr id="5" name="Footer Placeholder 4">
            <a:extLst>
              <a:ext uri="{FF2B5EF4-FFF2-40B4-BE49-F238E27FC236}">
                <a16:creationId xmlns:a16="http://schemas.microsoft.com/office/drawing/2014/main" id="{5E23467C-4C76-4B56-8160-BE6F29CA29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1E0009F-DFEB-4A2E-B350-7AAA13A974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1CAA38-F7CF-4FB2-9FCE-EB16EB3068A0}" type="slidenum">
              <a:rPr lang="en-GB" smtClean="0"/>
              <a:t>‹#›</a:t>
            </a:fld>
            <a:endParaRPr lang="en-GB"/>
          </a:p>
        </p:txBody>
      </p:sp>
    </p:spTree>
    <p:extLst>
      <p:ext uri="{BB962C8B-B14F-4D97-AF65-F5344CB8AC3E}">
        <p14:creationId xmlns:p14="http://schemas.microsoft.com/office/powerpoint/2010/main" val="2144641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lgn="ctr">
              <a:buNone/>
            </a:pPr>
            <a:endParaRPr lang="en-GB" dirty="0"/>
          </a:p>
          <a:p>
            <a:pPr marL="0" indent="0" algn="ctr">
              <a:buNone/>
            </a:pPr>
            <a:endParaRPr lang="en-GB" sz="3600" b="1" dirty="0"/>
          </a:p>
          <a:p>
            <a:pPr marL="0" indent="0" algn="ctr">
              <a:buNone/>
            </a:pPr>
            <a:r>
              <a:rPr lang="en-GB" sz="3600" b="1" dirty="0"/>
              <a:t>Module 1 PART 2: Maximising the Quality of Teaching</a:t>
            </a:r>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4126111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08481" cy="1325563"/>
          </a:xfrm>
        </p:spPr>
        <p:txBody>
          <a:bodyPr/>
          <a:lstStyle/>
          <a:p>
            <a:endParaRPr lang="en-GB"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0" indent="0">
              <a:buNone/>
            </a:pPr>
            <a:endParaRPr lang="en-GB" dirty="0"/>
          </a:p>
          <a:p>
            <a:pPr marL="0" indent="0">
              <a:buNone/>
            </a:pPr>
            <a:endParaRPr lang="en-GB" i="1" dirty="0"/>
          </a:p>
          <a:p>
            <a:pPr marL="0" indent="0">
              <a:buNone/>
            </a:pPr>
            <a:endParaRPr lang="en-GB" i="0" dirty="0">
              <a:solidFill>
                <a:srgbClr val="0B0064"/>
              </a:solidFill>
              <a:effectLst/>
            </a:endParaRPr>
          </a:p>
          <a:p>
            <a:pPr marL="0" indent="0">
              <a:buNone/>
            </a:pPr>
            <a:endParaRPr lang="en-GB" dirty="0">
              <a:solidFill>
                <a:srgbClr val="0B0064"/>
              </a:solidFill>
            </a:endParaRPr>
          </a:p>
          <a:p>
            <a:pPr marL="0" indent="0">
              <a:buNone/>
            </a:pPr>
            <a:endParaRPr lang="en-GB" i="0" dirty="0">
              <a:effectLst/>
            </a:endParaRPr>
          </a:p>
          <a:p>
            <a:pPr marL="0" indent="0">
              <a:buNone/>
            </a:pPr>
            <a:endParaRPr lang="en-GB" dirty="0"/>
          </a:p>
          <a:p>
            <a:pPr marL="0" indent="0">
              <a:buNone/>
            </a:pPr>
            <a:r>
              <a:rPr lang="en-GB" i="0" dirty="0">
                <a:effectLst/>
              </a:rPr>
              <a:t>Strengthening online learning when schools are closed: The role of families and teachers in supporting students during the COVID-19 crisis </a:t>
            </a:r>
          </a:p>
          <a:p>
            <a:pPr marL="0" indent="0">
              <a:buNone/>
            </a:pPr>
            <a:r>
              <a:rPr lang="en-GB" i="0" dirty="0">
                <a:effectLst/>
              </a:rPr>
              <a:t>OECD September 2020</a:t>
            </a:r>
            <a:endParaRPr lang="en-GB" i="1"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Rectangle 6">
            <a:extLst>
              <a:ext uri="{FF2B5EF4-FFF2-40B4-BE49-F238E27FC236}">
                <a16:creationId xmlns:a16="http://schemas.microsoft.com/office/drawing/2014/main" id="{4F7D8EA7-1012-49B0-A069-FDEA6190B3A7}"/>
              </a:ext>
            </a:extLst>
          </p:cNvPr>
          <p:cNvSpPr/>
          <p:nvPr/>
        </p:nvSpPr>
        <p:spPr>
          <a:xfrm>
            <a:off x="838200" y="2173857"/>
            <a:ext cx="10220864" cy="134721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indent="0">
              <a:buNone/>
            </a:pPr>
            <a:r>
              <a:rPr lang="en-GB" sz="3200" i="1" dirty="0"/>
              <a:t>simply providing access or using digital technologies does not automatically lead to better academic results </a:t>
            </a:r>
          </a:p>
        </p:txBody>
      </p:sp>
    </p:spTree>
    <p:extLst>
      <p:ext uri="{BB962C8B-B14F-4D97-AF65-F5344CB8AC3E}">
        <p14:creationId xmlns:p14="http://schemas.microsoft.com/office/powerpoint/2010/main" val="3814312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228</Words>
  <Application>Microsoft Office PowerPoint</Application>
  <PresentationFormat>Widescreen</PresentationFormat>
  <Paragraphs>16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Rebecca Malone</cp:lastModifiedBy>
  <cp:revision>1</cp:revision>
  <dcterms:created xsi:type="dcterms:W3CDTF">2023-03-30T10:12:48Z</dcterms:created>
  <dcterms:modified xsi:type="dcterms:W3CDTF">2023-03-30T10:13:54Z</dcterms:modified>
</cp:coreProperties>
</file>