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93" r:id="rId3"/>
    <p:sldId id="265" r:id="rId4"/>
    <p:sldId id="267" r:id="rId5"/>
    <p:sldId id="274" r:id="rId6"/>
    <p:sldId id="268" r:id="rId7"/>
    <p:sldId id="270" r:id="rId8"/>
    <p:sldId id="271" r:id="rId9"/>
    <p:sldId id="276" r:id="rId10"/>
    <p:sldId id="278" r:id="rId11"/>
    <p:sldId id="28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6" d="100"/>
          <a:sy n="76" d="100"/>
        </p:scale>
        <p:origin x="720"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786E7B-6F44-4E58-9775-FB08C54B48A5}" type="datetimeFigureOut">
              <a:rPr lang="en-GB" smtClean="0"/>
              <a:t>30/03/2023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4CE950-F261-4F41-ACAC-222DD8DDCCBC}" type="slidenum">
              <a:rPr lang="en-GB" smtClean="0"/>
              <a:t>‹#›</a:t>
            </a:fld>
            <a:endParaRPr lang="en-GB"/>
          </a:p>
        </p:txBody>
      </p:sp>
    </p:spTree>
    <p:extLst>
      <p:ext uri="{BB962C8B-B14F-4D97-AF65-F5344CB8AC3E}">
        <p14:creationId xmlns:p14="http://schemas.microsoft.com/office/powerpoint/2010/main" val="32650311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Module 1: preparing an Effective Online Learning Approach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This is the first of four modules and explores the decisions for school leaders to consider in a context where schools are required to move to online teaching because face to face teaching in classrooms is not possible.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remaining three modules cover strategies to maximise student engagement, specific subject needs and assessment.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strategies explored in these training modules, were all developed during the global coronavirus pandemic in 2020 and 2021 and were further tested and evaluated as part of this Erasmus project.</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2</a:t>
            </a:fld>
            <a:endParaRPr lang="en-GB" dirty="0"/>
          </a:p>
        </p:txBody>
      </p:sp>
    </p:spTree>
    <p:extLst>
      <p:ext uri="{BB962C8B-B14F-4D97-AF65-F5344CB8AC3E}">
        <p14:creationId xmlns:p14="http://schemas.microsoft.com/office/powerpoint/2010/main" val="3852489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may wish to consider these questions as a school leader, to establish a hybrid model of asynchronous and synchronous learning in a time of school closure: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indent="0">
              <a:buNone/>
            </a:pPr>
            <a:endParaRPr lang="en-GB" dirty="0"/>
          </a:p>
          <a:p>
            <a:pPr marL="0" indent="0">
              <a:buNone/>
            </a:pPr>
            <a:r>
              <a:rPr lang="en-GB" dirty="0"/>
              <a:t>Do you wish to adopt a school wide policy on the use of asynchronous or synchronous learning, or do you wish to provide more autonomy to teachers?</a:t>
            </a:r>
          </a:p>
          <a:p>
            <a:pPr marL="0" indent="0">
              <a:buNone/>
            </a:pPr>
            <a:endParaRPr lang="en-GB" dirty="0"/>
          </a:p>
          <a:p>
            <a:pPr marL="0" indent="0">
              <a:buNone/>
            </a:pPr>
            <a:r>
              <a:rPr lang="en-GB" dirty="0"/>
              <a:t>Would a lesson template for a hybrid model used by teachers across a whole school develop consistency and improved student attention?</a:t>
            </a:r>
          </a:p>
          <a:p>
            <a:pPr marL="0" indent="0">
              <a:buNone/>
            </a:pPr>
            <a:endParaRPr lang="en-GB" dirty="0"/>
          </a:p>
          <a:p>
            <a:pPr marL="0" indent="0">
              <a:buNone/>
            </a:pPr>
            <a:r>
              <a:rPr lang="en-GB" dirty="0"/>
              <a:t>How might a hybrid model extend beyond  the duration of one lesson, for example might there be some benefit of blending approaches across lessons rather than exclusively within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11</a:t>
            </a:fld>
            <a:endParaRPr lang="en-GB" dirty="0"/>
          </a:p>
        </p:txBody>
      </p:sp>
    </p:spTree>
    <p:extLst>
      <p:ext uri="{BB962C8B-B14F-4D97-AF65-F5344CB8AC3E}">
        <p14:creationId xmlns:p14="http://schemas.microsoft.com/office/powerpoint/2010/main" val="2077066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Part 1 of this module will consider asynchronous and synchronous learning. </a:t>
            </a:r>
          </a:p>
        </p:txBody>
      </p:sp>
      <p:sp>
        <p:nvSpPr>
          <p:cNvPr id="4" name="Slide Number Placeholder 3"/>
          <p:cNvSpPr>
            <a:spLocks noGrp="1"/>
          </p:cNvSpPr>
          <p:nvPr>
            <p:ph type="sldNum" sz="quarter" idx="5"/>
          </p:nvPr>
        </p:nvSpPr>
        <p:spPr/>
        <p:txBody>
          <a:bodyPr/>
          <a:lstStyle/>
          <a:p>
            <a:fld id="{E3043E61-E5BF-4773-BC46-66C200D86C8B}" type="slidenum">
              <a:rPr lang="en-GB" smtClean="0"/>
              <a:t>3</a:t>
            </a:fld>
            <a:endParaRPr lang="en-GB" dirty="0"/>
          </a:p>
        </p:txBody>
      </p:sp>
    </p:spTree>
    <p:extLst>
      <p:ext uri="{BB962C8B-B14F-4D97-AF65-F5344CB8AC3E}">
        <p14:creationId xmlns:p14="http://schemas.microsoft.com/office/powerpoint/2010/main" val="1809568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Asynchronous and synchronous learning</a:t>
            </a:r>
          </a:p>
          <a:p>
            <a:endParaRPr lang="en-GB" dirty="0"/>
          </a:p>
          <a:p>
            <a:r>
              <a:rPr lang="en-GB" dirty="0"/>
              <a:t>Asynchronous learning is where learning takes place at different times in different locations. For example, a teacher may upload a pre-recorded video explanation onto a learning platform for students to watch at a time of their choosing, or a task for students to complete at home at a time which is convenient to them, potentially with or without a completion deadline.</a:t>
            </a:r>
          </a:p>
          <a:p>
            <a:endParaRPr lang="en-GB" dirty="0"/>
          </a:p>
          <a:p>
            <a:r>
              <a:rPr lang="en-GB" dirty="0"/>
              <a:t>Synchronous learning takes place in different locations but at the same time, for example a class may join a live lesson from their homes which is broadcast by their teacher from the teacher’s home, or potentially from the school premises. Synchronous learning may take place on platforms such as Zoom, MS teams and Google Meet, for example.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4</a:t>
            </a:fld>
            <a:endParaRPr lang="en-GB" dirty="0"/>
          </a:p>
        </p:txBody>
      </p:sp>
    </p:spTree>
    <p:extLst>
      <p:ext uri="{BB962C8B-B14F-4D97-AF65-F5344CB8AC3E}">
        <p14:creationId xmlns:p14="http://schemas.microsoft.com/office/powerpoint/2010/main" val="346415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his book </a:t>
            </a:r>
            <a:r>
              <a:rPr lang="en-GB" i="1" dirty="0"/>
              <a:t>Teaching in the Online Classroom </a:t>
            </a:r>
            <a:r>
              <a:rPr lang="en-GB" i="0" dirty="0"/>
              <a:t>Doug Lemov uses research undertaken during the pandemic of 2020 – 2021 to consider some of the benefits and disadvantages of synchronous and asynchronous learning. In developing school policy leaders may wish to be mindful that the research of Lemov and his Teach Like a Champion Team recommends a semi-synchronous approach.</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5</a:t>
            </a:fld>
            <a:endParaRPr lang="en-GB" dirty="0"/>
          </a:p>
        </p:txBody>
      </p:sp>
    </p:spTree>
    <p:extLst>
      <p:ext uri="{BB962C8B-B14F-4D97-AF65-F5344CB8AC3E}">
        <p14:creationId xmlns:p14="http://schemas.microsoft.com/office/powerpoint/2010/main" val="2112193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benefits of asynchronous learning include:</a:t>
            </a:r>
          </a:p>
          <a:p>
            <a:endParaRPr lang="en-GB" dirty="0"/>
          </a:p>
          <a:p>
            <a:r>
              <a:rPr lang="en-GB" dirty="0"/>
              <a:t>It’s scalable: one teacher’s video or resource can be shared with a potentially limitless number of students. As well as supporting the work of other teachers in the team, in an asynchronous context the opportunity for many students to have an equal, uniform access to highly specialist, expert teachers is supported.  </a:t>
            </a:r>
          </a:p>
          <a:p>
            <a:endParaRPr lang="en-GB" dirty="0"/>
          </a:p>
          <a:p>
            <a:r>
              <a:rPr lang="en-GB" dirty="0"/>
              <a:t>Asynchronous learning also provides flexibility for families, reducing the circumstance of adults and children in a household all requiring access to technology at the same time. Asynchronous learning provides more flexibility around shared technology and devices in the home.</a:t>
            </a:r>
          </a:p>
          <a:p>
            <a:endParaRPr lang="en-GB" dirty="0"/>
          </a:p>
          <a:p>
            <a:r>
              <a:rPr lang="en-GB" dirty="0"/>
              <a:t>Asynchronous learning can be particularly useful for older students, who may wish to view recorded explanations of more complex material several times.</a:t>
            </a:r>
          </a:p>
          <a:p>
            <a:endParaRPr lang="en-GB" dirty="0"/>
          </a:p>
          <a:p>
            <a:r>
              <a:rPr lang="en-GB" dirty="0"/>
              <a:t>With asynchronous learning teachers can choose whether to make the provision fixed to a specific time period, possibly referencing a school community item of news or a national event within their script, or asynchronous learning resources may be devised so that there is no fixed date reference and the item may be used in the future with less chance of the resource becoming dated. Research suggests however that this second approach is less effective where schools may be keen to maintain a sense of the school identity and the warmth of relationships in the school community  in online interactions. </a:t>
            </a:r>
          </a:p>
          <a:p>
            <a:endParaRPr lang="en-GB" dirty="0"/>
          </a:p>
          <a:p>
            <a:r>
              <a:rPr lang="en-GB" dirty="0"/>
              <a:t>Teacher peer observation of asynchronous teaching also provides an opportunity for professional reflection and development. There is also the potential for collaboration in the creation of lesson materials.</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6</a:t>
            </a:fld>
            <a:endParaRPr lang="en-GB" dirty="0"/>
          </a:p>
        </p:txBody>
      </p:sp>
    </p:spTree>
    <p:extLst>
      <p:ext uri="{BB962C8B-B14F-4D97-AF65-F5344CB8AC3E}">
        <p14:creationId xmlns:p14="http://schemas.microsoft.com/office/powerpoint/2010/main" val="25744354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known disadvantages to asynchronous learning however.</a:t>
            </a:r>
          </a:p>
          <a:p>
            <a:endParaRPr lang="en-GB" dirty="0"/>
          </a:p>
          <a:p>
            <a:r>
              <a:rPr lang="en-GB" dirty="0"/>
              <a:t>Firstly, asynchronous learning does not allow for an immediate feedback loop: teachers are unable to check for understanding and address any misunderstandings before they become embedded. The immediacy of teacher feedback to student responses, considered a foundation to a successful lesson, is not possible in pre-recorded or pre-set tasks. </a:t>
            </a:r>
          </a:p>
          <a:p>
            <a:endParaRPr lang="en-GB" dirty="0"/>
          </a:p>
          <a:p>
            <a:endParaRPr lang="en-GB" dirty="0"/>
          </a:p>
          <a:p>
            <a:r>
              <a:rPr lang="en-GB" dirty="0"/>
              <a:t>In asynchronous learning it is challenging to create and sustain a culture of student attention and engagement. There is little accountability on the part of the student and reduced motivation to continue with the task. Setting problem sheets or other work to be submitted after watching a pre-recorded part of the lesson can mitigate against this. </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7</a:t>
            </a:fld>
            <a:endParaRPr lang="en-GB" dirty="0"/>
          </a:p>
        </p:txBody>
      </p:sp>
    </p:spTree>
    <p:extLst>
      <p:ext uri="{BB962C8B-B14F-4D97-AF65-F5344CB8AC3E}">
        <p14:creationId xmlns:p14="http://schemas.microsoft.com/office/powerpoint/2010/main" val="19520187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benefits of synchronous learning include:</a:t>
            </a:r>
          </a:p>
          <a:p>
            <a:endParaRPr lang="en-GB" dirty="0"/>
          </a:p>
          <a:p>
            <a:r>
              <a:rPr lang="en-GB" dirty="0"/>
              <a:t>The motivation for a student to pay attention to their work is far greater in synchronous learning contexts; there is great power for a student in their live connection to a teacher who knows them as an individual. The teacher is able to provide immediate feedback through the tools available on the platform or which may be open in other platforms.</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8</a:t>
            </a:fld>
            <a:endParaRPr lang="en-GB" dirty="0"/>
          </a:p>
        </p:txBody>
      </p:sp>
    </p:spTree>
    <p:extLst>
      <p:ext uri="{BB962C8B-B14F-4D97-AF65-F5344CB8AC3E}">
        <p14:creationId xmlns:p14="http://schemas.microsoft.com/office/powerpoint/2010/main" val="42538175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some disadvantages to synchronous learning for school leaders to consider in creating school wide policies.</a:t>
            </a:r>
          </a:p>
          <a:p>
            <a:endParaRPr lang="en-GB" dirty="0"/>
          </a:p>
          <a:p>
            <a:r>
              <a:rPr lang="en-GB" dirty="0"/>
              <a:t>Notably, synchronous online teaching assumes that all students and households have enough devices and quiet spaces in the home for students to access the lesson live and without interruption or disturbance. Synchronous teaching also requires students’ homes to have good internet bandwidth. Teachers must consider how potential technical problems during the broadcast might impact on the lesson.  The capacity for the teacher to mute and unmute participants and for the school (or teacher) to establish ground rules for behaviour in the online classroom are all important considerations for policy makers. </a:t>
            </a:r>
          </a:p>
          <a:p>
            <a:r>
              <a:rPr lang="en-GB" dirty="0"/>
              <a:t>If schools adopt an approach where all lessons in the school day must be synchronous there is a risk that teachers and students will develop screen fatigue, as well as difficulties with posture and vision, with consequent deterioration in attention and motivation.</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9</a:t>
            </a:fld>
            <a:endParaRPr lang="en-GB" dirty="0"/>
          </a:p>
        </p:txBody>
      </p:sp>
    </p:spTree>
    <p:extLst>
      <p:ext uri="{BB962C8B-B14F-4D97-AF65-F5344CB8AC3E}">
        <p14:creationId xmlns:p14="http://schemas.microsoft.com/office/powerpoint/2010/main" val="2508776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 hybrid of asynchronous and synchronous learning provides an optimum and more sustainable approach to digital lessons. For example, leaders at Bennett Memorial School in Tunbridge Wells, England, developed a lesson template for colleagues which included live teaching in the first 20 minutes of the lesson, followed by time for students to work independently in the next section of the lesson, with the teacher remaining “on call” for one to one questions in the chat facility. This was particularly successful in the second of the two national lockdowns where teachers were able to work from the school premises.</a:t>
            </a:r>
          </a:p>
        </p:txBody>
      </p:sp>
      <p:sp>
        <p:nvSpPr>
          <p:cNvPr id="4" name="Slide Number Placeholder 3"/>
          <p:cNvSpPr>
            <a:spLocks noGrp="1"/>
          </p:cNvSpPr>
          <p:nvPr>
            <p:ph type="sldNum" sz="quarter" idx="5"/>
          </p:nvPr>
        </p:nvSpPr>
        <p:spPr/>
        <p:txBody>
          <a:bodyPr/>
          <a:lstStyle/>
          <a:p>
            <a:fld id="{E3043E61-E5BF-4773-BC46-66C200D86C8B}" type="slidenum">
              <a:rPr lang="en-GB" smtClean="0"/>
              <a:t>10</a:t>
            </a:fld>
            <a:endParaRPr lang="en-GB" dirty="0"/>
          </a:p>
        </p:txBody>
      </p:sp>
    </p:spTree>
    <p:extLst>
      <p:ext uri="{BB962C8B-B14F-4D97-AF65-F5344CB8AC3E}">
        <p14:creationId xmlns:p14="http://schemas.microsoft.com/office/powerpoint/2010/main" val="2447879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9986B-ADC9-448A-96A8-A1C6AF4C920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F4A3D3A-84B6-4361-86E0-CAA12A3579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65C3E5B-3AED-41C7-A606-850542A32ED4}"/>
              </a:ext>
            </a:extLst>
          </p:cNvPr>
          <p:cNvSpPr>
            <a:spLocks noGrp="1"/>
          </p:cNvSpPr>
          <p:nvPr>
            <p:ph type="dt" sz="half" idx="10"/>
          </p:nvPr>
        </p:nvSpPr>
        <p:spPr/>
        <p:txBody>
          <a:bodyPr/>
          <a:lstStyle/>
          <a:p>
            <a:fld id="{EB8F8A08-C0E5-4C76-A7A2-4389D848FCD6}" type="datetimeFigureOut">
              <a:rPr lang="en-GB" smtClean="0"/>
              <a:t>30/03/2023</a:t>
            </a:fld>
            <a:endParaRPr lang="en-GB"/>
          </a:p>
        </p:txBody>
      </p:sp>
      <p:sp>
        <p:nvSpPr>
          <p:cNvPr id="5" name="Footer Placeholder 4">
            <a:extLst>
              <a:ext uri="{FF2B5EF4-FFF2-40B4-BE49-F238E27FC236}">
                <a16:creationId xmlns:a16="http://schemas.microsoft.com/office/drawing/2014/main" id="{3DC33DE0-1E75-45A7-80DD-490A853C467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87353B8-C2CD-4EEA-BF57-CAC4D824EE17}"/>
              </a:ext>
            </a:extLst>
          </p:cNvPr>
          <p:cNvSpPr>
            <a:spLocks noGrp="1"/>
          </p:cNvSpPr>
          <p:nvPr>
            <p:ph type="sldNum" sz="quarter" idx="12"/>
          </p:nvPr>
        </p:nvSpPr>
        <p:spPr/>
        <p:txBody>
          <a:bodyPr/>
          <a:lstStyle/>
          <a:p>
            <a:fld id="{43F4DF91-8D06-4890-8B7B-B3250AB5B8BE}" type="slidenum">
              <a:rPr lang="en-GB" smtClean="0"/>
              <a:t>‹#›</a:t>
            </a:fld>
            <a:endParaRPr lang="en-GB"/>
          </a:p>
        </p:txBody>
      </p:sp>
    </p:spTree>
    <p:extLst>
      <p:ext uri="{BB962C8B-B14F-4D97-AF65-F5344CB8AC3E}">
        <p14:creationId xmlns:p14="http://schemas.microsoft.com/office/powerpoint/2010/main" val="34236603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C8FD3-155D-41A2-9C23-F178CB0BEBD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2AA02F3-61F0-402E-B167-E9B3B870959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03E7972-7B71-410C-A741-DF17AB2093C6}"/>
              </a:ext>
            </a:extLst>
          </p:cNvPr>
          <p:cNvSpPr>
            <a:spLocks noGrp="1"/>
          </p:cNvSpPr>
          <p:nvPr>
            <p:ph type="dt" sz="half" idx="10"/>
          </p:nvPr>
        </p:nvSpPr>
        <p:spPr/>
        <p:txBody>
          <a:bodyPr/>
          <a:lstStyle/>
          <a:p>
            <a:fld id="{EB8F8A08-C0E5-4C76-A7A2-4389D848FCD6}" type="datetimeFigureOut">
              <a:rPr lang="en-GB" smtClean="0"/>
              <a:t>30/03/2023</a:t>
            </a:fld>
            <a:endParaRPr lang="en-GB"/>
          </a:p>
        </p:txBody>
      </p:sp>
      <p:sp>
        <p:nvSpPr>
          <p:cNvPr id="5" name="Footer Placeholder 4">
            <a:extLst>
              <a:ext uri="{FF2B5EF4-FFF2-40B4-BE49-F238E27FC236}">
                <a16:creationId xmlns:a16="http://schemas.microsoft.com/office/drawing/2014/main" id="{69158827-AC23-48EE-8BCE-4CBA91C6540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105559-A6C7-404B-80BC-1AF31602B43D}"/>
              </a:ext>
            </a:extLst>
          </p:cNvPr>
          <p:cNvSpPr>
            <a:spLocks noGrp="1"/>
          </p:cNvSpPr>
          <p:nvPr>
            <p:ph type="sldNum" sz="quarter" idx="12"/>
          </p:nvPr>
        </p:nvSpPr>
        <p:spPr/>
        <p:txBody>
          <a:bodyPr/>
          <a:lstStyle/>
          <a:p>
            <a:fld id="{43F4DF91-8D06-4890-8B7B-B3250AB5B8BE}" type="slidenum">
              <a:rPr lang="en-GB" smtClean="0"/>
              <a:t>‹#›</a:t>
            </a:fld>
            <a:endParaRPr lang="en-GB"/>
          </a:p>
        </p:txBody>
      </p:sp>
    </p:spTree>
    <p:extLst>
      <p:ext uri="{BB962C8B-B14F-4D97-AF65-F5344CB8AC3E}">
        <p14:creationId xmlns:p14="http://schemas.microsoft.com/office/powerpoint/2010/main" val="37025386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C1E465-E65B-4F91-8603-102524DA640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C92A090-1728-4418-8D94-66F9BC9164F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3FA1F74-E1FF-409C-90C0-367EE549EC16}"/>
              </a:ext>
            </a:extLst>
          </p:cNvPr>
          <p:cNvSpPr>
            <a:spLocks noGrp="1"/>
          </p:cNvSpPr>
          <p:nvPr>
            <p:ph type="dt" sz="half" idx="10"/>
          </p:nvPr>
        </p:nvSpPr>
        <p:spPr/>
        <p:txBody>
          <a:bodyPr/>
          <a:lstStyle/>
          <a:p>
            <a:fld id="{EB8F8A08-C0E5-4C76-A7A2-4389D848FCD6}" type="datetimeFigureOut">
              <a:rPr lang="en-GB" smtClean="0"/>
              <a:t>30/03/2023</a:t>
            </a:fld>
            <a:endParaRPr lang="en-GB"/>
          </a:p>
        </p:txBody>
      </p:sp>
      <p:sp>
        <p:nvSpPr>
          <p:cNvPr id="5" name="Footer Placeholder 4">
            <a:extLst>
              <a:ext uri="{FF2B5EF4-FFF2-40B4-BE49-F238E27FC236}">
                <a16:creationId xmlns:a16="http://schemas.microsoft.com/office/drawing/2014/main" id="{1D923686-D4F8-45A3-973B-17BA60E8B57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DC93DDF-110D-4EF2-9862-2F63708B28BA}"/>
              </a:ext>
            </a:extLst>
          </p:cNvPr>
          <p:cNvSpPr>
            <a:spLocks noGrp="1"/>
          </p:cNvSpPr>
          <p:nvPr>
            <p:ph type="sldNum" sz="quarter" idx="12"/>
          </p:nvPr>
        </p:nvSpPr>
        <p:spPr/>
        <p:txBody>
          <a:bodyPr/>
          <a:lstStyle/>
          <a:p>
            <a:fld id="{43F4DF91-8D06-4890-8B7B-B3250AB5B8BE}" type="slidenum">
              <a:rPr lang="en-GB" smtClean="0"/>
              <a:t>‹#›</a:t>
            </a:fld>
            <a:endParaRPr lang="en-GB"/>
          </a:p>
        </p:txBody>
      </p:sp>
    </p:spTree>
    <p:extLst>
      <p:ext uri="{BB962C8B-B14F-4D97-AF65-F5344CB8AC3E}">
        <p14:creationId xmlns:p14="http://schemas.microsoft.com/office/powerpoint/2010/main" val="3009356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3181A-D595-420F-BCAF-FC84F1AAEF9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602B901-0197-4176-A73A-4F2C753D057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08CC235-CDDA-4FC8-874D-631AC054390C}"/>
              </a:ext>
            </a:extLst>
          </p:cNvPr>
          <p:cNvSpPr>
            <a:spLocks noGrp="1"/>
          </p:cNvSpPr>
          <p:nvPr>
            <p:ph type="dt" sz="half" idx="10"/>
          </p:nvPr>
        </p:nvSpPr>
        <p:spPr/>
        <p:txBody>
          <a:bodyPr/>
          <a:lstStyle/>
          <a:p>
            <a:fld id="{EB8F8A08-C0E5-4C76-A7A2-4389D848FCD6}" type="datetimeFigureOut">
              <a:rPr lang="en-GB" smtClean="0"/>
              <a:t>30/03/2023</a:t>
            </a:fld>
            <a:endParaRPr lang="en-GB"/>
          </a:p>
        </p:txBody>
      </p:sp>
      <p:sp>
        <p:nvSpPr>
          <p:cNvPr id="5" name="Footer Placeholder 4">
            <a:extLst>
              <a:ext uri="{FF2B5EF4-FFF2-40B4-BE49-F238E27FC236}">
                <a16:creationId xmlns:a16="http://schemas.microsoft.com/office/drawing/2014/main" id="{6FF0CA7D-21BD-44F1-8475-193089843A4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F0D5F1-D524-43A1-9924-E393DBCBF4ED}"/>
              </a:ext>
            </a:extLst>
          </p:cNvPr>
          <p:cNvSpPr>
            <a:spLocks noGrp="1"/>
          </p:cNvSpPr>
          <p:nvPr>
            <p:ph type="sldNum" sz="quarter" idx="12"/>
          </p:nvPr>
        </p:nvSpPr>
        <p:spPr/>
        <p:txBody>
          <a:bodyPr/>
          <a:lstStyle/>
          <a:p>
            <a:fld id="{43F4DF91-8D06-4890-8B7B-B3250AB5B8BE}" type="slidenum">
              <a:rPr lang="en-GB" smtClean="0"/>
              <a:t>‹#›</a:t>
            </a:fld>
            <a:endParaRPr lang="en-GB"/>
          </a:p>
        </p:txBody>
      </p:sp>
    </p:spTree>
    <p:extLst>
      <p:ext uri="{BB962C8B-B14F-4D97-AF65-F5344CB8AC3E}">
        <p14:creationId xmlns:p14="http://schemas.microsoft.com/office/powerpoint/2010/main" val="2685170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73564-4EA9-44B9-AFD9-7B2F70A36F2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A1E3AEF-6D2C-4E49-ADDC-99A53619F40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A30257B-0696-4C4E-8A7F-0567438E6902}"/>
              </a:ext>
            </a:extLst>
          </p:cNvPr>
          <p:cNvSpPr>
            <a:spLocks noGrp="1"/>
          </p:cNvSpPr>
          <p:nvPr>
            <p:ph type="dt" sz="half" idx="10"/>
          </p:nvPr>
        </p:nvSpPr>
        <p:spPr/>
        <p:txBody>
          <a:bodyPr/>
          <a:lstStyle/>
          <a:p>
            <a:fld id="{EB8F8A08-C0E5-4C76-A7A2-4389D848FCD6}" type="datetimeFigureOut">
              <a:rPr lang="en-GB" smtClean="0"/>
              <a:t>30/03/2023</a:t>
            </a:fld>
            <a:endParaRPr lang="en-GB"/>
          </a:p>
        </p:txBody>
      </p:sp>
      <p:sp>
        <p:nvSpPr>
          <p:cNvPr id="5" name="Footer Placeholder 4">
            <a:extLst>
              <a:ext uri="{FF2B5EF4-FFF2-40B4-BE49-F238E27FC236}">
                <a16:creationId xmlns:a16="http://schemas.microsoft.com/office/drawing/2014/main" id="{0C0DF368-AD72-42CF-8D73-0E9F7C55120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147E6FA-F8DA-49FA-BB16-9A277094B2C7}"/>
              </a:ext>
            </a:extLst>
          </p:cNvPr>
          <p:cNvSpPr>
            <a:spLocks noGrp="1"/>
          </p:cNvSpPr>
          <p:nvPr>
            <p:ph type="sldNum" sz="quarter" idx="12"/>
          </p:nvPr>
        </p:nvSpPr>
        <p:spPr/>
        <p:txBody>
          <a:bodyPr/>
          <a:lstStyle/>
          <a:p>
            <a:fld id="{43F4DF91-8D06-4890-8B7B-B3250AB5B8BE}" type="slidenum">
              <a:rPr lang="en-GB" smtClean="0"/>
              <a:t>‹#›</a:t>
            </a:fld>
            <a:endParaRPr lang="en-GB"/>
          </a:p>
        </p:txBody>
      </p:sp>
    </p:spTree>
    <p:extLst>
      <p:ext uri="{BB962C8B-B14F-4D97-AF65-F5344CB8AC3E}">
        <p14:creationId xmlns:p14="http://schemas.microsoft.com/office/powerpoint/2010/main" val="1939156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ABB3A-ED49-4745-B766-0E9EE763399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527D412-668D-41E4-B697-0D8DBC795DE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930E6D3-C5A3-4225-B616-838D0BECE2D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5BAE403-C77B-4255-941F-C0C35DEA88A9}"/>
              </a:ext>
            </a:extLst>
          </p:cNvPr>
          <p:cNvSpPr>
            <a:spLocks noGrp="1"/>
          </p:cNvSpPr>
          <p:nvPr>
            <p:ph type="dt" sz="half" idx="10"/>
          </p:nvPr>
        </p:nvSpPr>
        <p:spPr/>
        <p:txBody>
          <a:bodyPr/>
          <a:lstStyle/>
          <a:p>
            <a:fld id="{EB8F8A08-C0E5-4C76-A7A2-4389D848FCD6}" type="datetimeFigureOut">
              <a:rPr lang="en-GB" smtClean="0"/>
              <a:t>30/03/2023</a:t>
            </a:fld>
            <a:endParaRPr lang="en-GB"/>
          </a:p>
        </p:txBody>
      </p:sp>
      <p:sp>
        <p:nvSpPr>
          <p:cNvPr id="6" name="Footer Placeholder 5">
            <a:extLst>
              <a:ext uri="{FF2B5EF4-FFF2-40B4-BE49-F238E27FC236}">
                <a16:creationId xmlns:a16="http://schemas.microsoft.com/office/drawing/2014/main" id="{9AB4D2A7-904A-4230-A171-F7D041C8224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9F7A532-A946-4139-9D57-82EB585498CF}"/>
              </a:ext>
            </a:extLst>
          </p:cNvPr>
          <p:cNvSpPr>
            <a:spLocks noGrp="1"/>
          </p:cNvSpPr>
          <p:nvPr>
            <p:ph type="sldNum" sz="quarter" idx="12"/>
          </p:nvPr>
        </p:nvSpPr>
        <p:spPr/>
        <p:txBody>
          <a:bodyPr/>
          <a:lstStyle/>
          <a:p>
            <a:fld id="{43F4DF91-8D06-4890-8B7B-B3250AB5B8BE}" type="slidenum">
              <a:rPr lang="en-GB" smtClean="0"/>
              <a:t>‹#›</a:t>
            </a:fld>
            <a:endParaRPr lang="en-GB"/>
          </a:p>
        </p:txBody>
      </p:sp>
    </p:spTree>
    <p:extLst>
      <p:ext uri="{BB962C8B-B14F-4D97-AF65-F5344CB8AC3E}">
        <p14:creationId xmlns:p14="http://schemas.microsoft.com/office/powerpoint/2010/main" val="3965678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4DFB7-EE58-4883-8062-DE6FDBE9657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8B1803E-96F3-43BC-BF60-92592F701A8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0561062-3949-4E06-B4A1-A1060346FD8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5E17969-E501-415A-B79D-3FFA51A559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D89FD9F-DBA9-4A47-B802-66BB159A094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2897A31-CD19-435E-A949-2B3B0A902765}"/>
              </a:ext>
            </a:extLst>
          </p:cNvPr>
          <p:cNvSpPr>
            <a:spLocks noGrp="1"/>
          </p:cNvSpPr>
          <p:nvPr>
            <p:ph type="dt" sz="half" idx="10"/>
          </p:nvPr>
        </p:nvSpPr>
        <p:spPr/>
        <p:txBody>
          <a:bodyPr/>
          <a:lstStyle/>
          <a:p>
            <a:fld id="{EB8F8A08-C0E5-4C76-A7A2-4389D848FCD6}" type="datetimeFigureOut">
              <a:rPr lang="en-GB" smtClean="0"/>
              <a:t>30/03/2023</a:t>
            </a:fld>
            <a:endParaRPr lang="en-GB"/>
          </a:p>
        </p:txBody>
      </p:sp>
      <p:sp>
        <p:nvSpPr>
          <p:cNvPr id="8" name="Footer Placeholder 7">
            <a:extLst>
              <a:ext uri="{FF2B5EF4-FFF2-40B4-BE49-F238E27FC236}">
                <a16:creationId xmlns:a16="http://schemas.microsoft.com/office/drawing/2014/main" id="{26093052-AAAD-4780-AD24-BB4D0D184B1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05313642-9F01-4167-B264-E14DFA4C66F3}"/>
              </a:ext>
            </a:extLst>
          </p:cNvPr>
          <p:cNvSpPr>
            <a:spLocks noGrp="1"/>
          </p:cNvSpPr>
          <p:nvPr>
            <p:ph type="sldNum" sz="quarter" idx="12"/>
          </p:nvPr>
        </p:nvSpPr>
        <p:spPr/>
        <p:txBody>
          <a:bodyPr/>
          <a:lstStyle/>
          <a:p>
            <a:fld id="{43F4DF91-8D06-4890-8B7B-B3250AB5B8BE}" type="slidenum">
              <a:rPr lang="en-GB" smtClean="0"/>
              <a:t>‹#›</a:t>
            </a:fld>
            <a:endParaRPr lang="en-GB"/>
          </a:p>
        </p:txBody>
      </p:sp>
    </p:spTree>
    <p:extLst>
      <p:ext uri="{BB962C8B-B14F-4D97-AF65-F5344CB8AC3E}">
        <p14:creationId xmlns:p14="http://schemas.microsoft.com/office/powerpoint/2010/main" val="748622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62922-56D8-4993-ABD9-D1DEC83DF2B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B182332-25A9-4FFE-B4C3-FCF8D1249D52}"/>
              </a:ext>
            </a:extLst>
          </p:cNvPr>
          <p:cNvSpPr>
            <a:spLocks noGrp="1"/>
          </p:cNvSpPr>
          <p:nvPr>
            <p:ph type="dt" sz="half" idx="10"/>
          </p:nvPr>
        </p:nvSpPr>
        <p:spPr/>
        <p:txBody>
          <a:bodyPr/>
          <a:lstStyle/>
          <a:p>
            <a:fld id="{EB8F8A08-C0E5-4C76-A7A2-4389D848FCD6}" type="datetimeFigureOut">
              <a:rPr lang="en-GB" smtClean="0"/>
              <a:t>30/03/2023</a:t>
            </a:fld>
            <a:endParaRPr lang="en-GB"/>
          </a:p>
        </p:txBody>
      </p:sp>
      <p:sp>
        <p:nvSpPr>
          <p:cNvPr id="4" name="Footer Placeholder 3">
            <a:extLst>
              <a:ext uri="{FF2B5EF4-FFF2-40B4-BE49-F238E27FC236}">
                <a16:creationId xmlns:a16="http://schemas.microsoft.com/office/drawing/2014/main" id="{817FE02E-2DE6-4474-AAFC-A64D61471A3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C44A3D7-F22D-4CAB-9BBB-B6235B8130EE}"/>
              </a:ext>
            </a:extLst>
          </p:cNvPr>
          <p:cNvSpPr>
            <a:spLocks noGrp="1"/>
          </p:cNvSpPr>
          <p:nvPr>
            <p:ph type="sldNum" sz="quarter" idx="12"/>
          </p:nvPr>
        </p:nvSpPr>
        <p:spPr/>
        <p:txBody>
          <a:bodyPr/>
          <a:lstStyle/>
          <a:p>
            <a:fld id="{43F4DF91-8D06-4890-8B7B-B3250AB5B8BE}" type="slidenum">
              <a:rPr lang="en-GB" smtClean="0"/>
              <a:t>‹#›</a:t>
            </a:fld>
            <a:endParaRPr lang="en-GB"/>
          </a:p>
        </p:txBody>
      </p:sp>
    </p:spTree>
    <p:extLst>
      <p:ext uri="{BB962C8B-B14F-4D97-AF65-F5344CB8AC3E}">
        <p14:creationId xmlns:p14="http://schemas.microsoft.com/office/powerpoint/2010/main" val="30396701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5455D0E-FAB7-44B6-8835-203F2DFF343B}"/>
              </a:ext>
            </a:extLst>
          </p:cNvPr>
          <p:cNvSpPr>
            <a:spLocks noGrp="1"/>
          </p:cNvSpPr>
          <p:nvPr>
            <p:ph type="dt" sz="half" idx="10"/>
          </p:nvPr>
        </p:nvSpPr>
        <p:spPr/>
        <p:txBody>
          <a:bodyPr/>
          <a:lstStyle/>
          <a:p>
            <a:fld id="{EB8F8A08-C0E5-4C76-A7A2-4389D848FCD6}" type="datetimeFigureOut">
              <a:rPr lang="en-GB" smtClean="0"/>
              <a:t>30/03/2023</a:t>
            </a:fld>
            <a:endParaRPr lang="en-GB"/>
          </a:p>
        </p:txBody>
      </p:sp>
      <p:sp>
        <p:nvSpPr>
          <p:cNvPr id="3" name="Footer Placeholder 2">
            <a:extLst>
              <a:ext uri="{FF2B5EF4-FFF2-40B4-BE49-F238E27FC236}">
                <a16:creationId xmlns:a16="http://schemas.microsoft.com/office/drawing/2014/main" id="{B1020547-6D6C-45E1-AD48-18E558A2554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1EB351F-9B78-4BEF-85AA-E251B6FD3493}"/>
              </a:ext>
            </a:extLst>
          </p:cNvPr>
          <p:cNvSpPr>
            <a:spLocks noGrp="1"/>
          </p:cNvSpPr>
          <p:nvPr>
            <p:ph type="sldNum" sz="quarter" idx="12"/>
          </p:nvPr>
        </p:nvSpPr>
        <p:spPr/>
        <p:txBody>
          <a:bodyPr/>
          <a:lstStyle/>
          <a:p>
            <a:fld id="{43F4DF91-8D06-4890-8B7B-B3250AB5B8BE}" type="slidenum">
              <a:rPr lang="en-GB" smtClean="0"/>
              <a:t>‹#›</a:t>
            </a:fld>
            <a:endParaRPr lang="en-GB"/>
          </a:p>
        </p:txBody>
      </p:sp>
    </p:spTree>
    <p:extLst>
      <p:ext uri="{BB962C8B-B14F-4D97-AF65-F5344CB8AC3E}">
        <p14:creationId xmlns:p14="http://schemas.microsoft.com/office/powerpoint/2010/main" val="712473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50BCB-FEBC-42B2-91EA-D013B62F8E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B22DCF2-D34A-4CD9-8925-6F153FC84F2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9A9AAC-9B3A-4F54-9385-7E53854315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79D95C2-8ACA-4EC0-812F-3A4AC6AED366}"/>
              </a:ext>
            </a:extLst>
          </p:cNvPr>
          <p:cNvSpPr>
            <a:spLocks noGrp="1"/>
          </p:cNvSpPr>
          <p:nvPr>
            <p:ph type="dt" sz="half" idx="10"/>
          </p:nvPr>
        </p:nvSpPr>
        <p:spPr/>
        <p:txBody>
          <a:bodyPr/>
          <a:lstStyle/>
          <a:p>
            <a:fld id="{EB8F8A08-C0E5-4C76-A7A2-4389D848FCD6}" type="datetimeFigureOut">
              <a:rPr lang="en-GB" smtClean="0"/>
              <a:t>30/03/2023</a:t>
            </a:fld>
            <a:endParaRPr lang="en-GB"/>
          </a:p>
        </p:txBody>
      </p:sp>
      <p:sp>
        <p:nvSpPr>
          <p:cNvPr id="6" name="Footer Placeholder 5">
            <a:extLst>
              <a:ext uri="{FF2B5EF4-FFF2-40B4-BE49-F238E27FC236}">
                <a16:creationId xmlns:a16="http://schemas.microsoft.com/office/drawing/2014/main" id="{56E2F647-DA65-463A-A50E-148F67EBF19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C26C21D-1A76-497D-9850-54D3E32B20B1}"/>
              </a:ext>
            </a:extLst>
          </p:cNvPr>
          <p:cNvSpPr>
            <a:spLocks noGrp="1"/>
          </p:cNvSpPr>
          <p:nvPr>
            <p:ph type="sldNum" sz="quarter" idx="12"/>
          </p:nvPr>
        </p:nvSpPr>
        <p:spPr/>
        <p:txBody>
          <a:bodyPr/>
          <a:lstStyle/>
          <a:p>
            <a:fld id="{43F4DF91-8D06-4890-8B7B-B3250AB5B8BE}" type="slidenum">
              <a:rPr lang="en-GB" smtClean="0"/>
              <a:t>‹#›</a:t>
            </a:fld>
            <a:endParaRPr lang="en-GB"/>
          </a:p>
        </p:txBody>
      </p:sp>
    </p:spTree>
    <p:extLst>
      <p:ext uri="{BB962C8B-B14F-4D97-AF65-F5344CB8AC3E}">
        <p14:creationId xmlns:p14="http://schemas.microsoft.com/office/powerpoint/2010/main" val="31560296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0C77B-3A26-4E52-9C83-14F3FC87C95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3DF4B5A-488B-4A3A-BD92-124C88D5319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2CD6CAA6-9692-450E-B0CE-06BF846001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CD2C67E-E0DF-4B85-A7B4-F33888A06910}"/>
              </a:ext>
            </a:extLst>
          </p:cNvPr>
          <p:cNvSpPr>
            <a:spLocks noGrp="1"/>
          </p:cNvSpPr>
          <p:nvPr>
            <p:ph type="dt" sz="half" idx="10"/>
          </p:nvPr>
        </p:nvSpPr>
        <p:spPr/>
        <p:txBody>
          <a:bodyPr/>
          <a:lstStyle/>
          <a:p>
            <a:fld id="{EB8F8A08-C0E5-4C76-A7A2-4389D848FCD6}" type="datetimeFigureOut">
              <a:rPr lang="en-GB" smtClean="0"/>
              <a:t>30/03/2023</a:t>
            </a:fld>
            <a:endParaRPr lang="en-GB"/>
          </a:p>
        </p:txBody>
      </p:sp>
      <p:sp>
        <p:nvSpPr>
          <p:cNvPr id="6" name="Footer Placeholder 5">
            <a:extLst>
              <a:ext uri="{FF2B5EF4-FFF2-40B4-BE49-F238E27FC236}">
                <a16:creationId xmlns:a16="http://schemas.microsoft.com/office/drawing/2014/main" id="{9BA5537E-367B-4916-A332-26DCB5DA093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A91DD07-36B7-4FF6-9D6F-5A1F2670A597}"/>
              </a:ext>
            </a:extLst>
          </p:cNvPr>
          <p:cNvSpPr>
            <a:spLocks noGrp="1"/>
          </p:cNvSpPr>
          <p:nvPr>
            <p:ph type="sldNum" sz="quarter" idx="12"/>
          </p:nvPr>
        </p:nvSpPr>
        <p:spPr/>
        <p:txBody>
          <a:bodyPr/>
          <a:lstStyle/>
          <a:p>
            <a:fld id="{43F4DF91-8D06-4890-8B7B-B3250AB5B8BE}" type="slidenum">
              <a:rPr lang="en-GB" smtClean="0"/>
              <a:t>‹#›</a:t>
            </a:fld>
            <a:endParaRPr lang="en-GB"/>
          </a:p>
        </p:txBody>
      </p:sp>
    </p:spTree>
    <p:extLst>
      <p:ext uri="{BB962C8B-B14F-4D97-AF65-F5344CB8AC3E}">
        <p14:creationId xmlns:p14="http://schemas.microsoft.com/office/powerpoint/2010/main" val="4093321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46834D-C976-4286-83DF-86D2C02237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E74E478-E4C9-4032-B011-1E3FDC78B6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7878E8F-AAD0-40B7-8AE4-567056EDF4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8F8A08-C0E5-4C76-A7A2-4389D848FCD6}" type="datetimeFigureOut">
              <a:rPr lang="en-GB" smtClean="0"/>
              <a:t>30/03/2023</a:t>
            </a:fld>
            <a:endParaRPr lang="en-GB"/>
          </a:p>
        </p:txBody>
      </p:sp>
      <p:sp>
        <p:nvSpPr>
          <p:cNvPr id="5" name="Footer Placeholder 4">
            <a:extLst>
              <a:ext uri="{FF2B5EF4-FFF2-40B4-BE49-F238E27FC236}">
                <a16:creationId xmlns:a16="http://schemas.microsoft.com/office/drawing/2014/main" id="{71F04E93-D29A-42D0-8714-25E26C007F6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3E7B860-D20D-4DFD-AAA9-6BEC1D2F3B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F4DF91-8D06-4890-8B7B-B3250AB5B8BE}" type="slidenum">
              <a:rPr lang="en-GB" smtClean="0"/>
              <a:t>‹#›</a:t>
            </a:fld>
            <a:endParaRPr lang="en-GB"/>
          </a:p>
        </p:txBody>
      </p:sp>
    </p:spTree>
    <p:extLst>
      <p:ext uri="{BB962C8B-B14F-4D97-AF65-F5344CB8AC3E}">
        <p14:creationId xmlns:p14="http://schemas.microsoft.com/office/powerpoint/2010/main" val="15861700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hyperlink" Target="https://classroom.thenational.academy/lessons/abrahamic-origins-ccv36d?step=1&amp;activity=video"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1EC2C-F842-4099-8B6F-9744922831F3}"/>
              </a:ext>
            </a:extLst>
          </p:cNvPr>
          <p:cNvSpPr>
            <a:spLocks noGrp="1"/>
          </p:cNvSpPr>
          <p:nvPr>
            <p:ph type="ctrTitle"/>
          </p:nvPr>
        </p:nvSpPr>
        <p:spPr/>
        <p:txBody>
          <a:bodyPr/>
          <a:lstStyle/>
          <a:p>
            <a:endParaRPr lang="en-GB"/>
          </a:p>
        </p:txBody>
      </p:sp>
      <p:sp>
        <p:nvSpPr>
          <p:cNvPr id="3" name="Subtitle 2">
            <a:extLst>
              <a:ext uri="{FF2B5EF4-FFF2-40B4-BE49-F238E27FC236}">
                <a16:creationId xmlns:a16="http://schemas.microsoft.com/office/drawing/2014/main" id="{8C5FFBE9-AE67-4069-8D6A-D7ED1E99E4D0}"/>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3783917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2678" cy="1325563"/>
          </a:xfrm>
        </p:spPr>
        <p:txBody>
          <a:bodyPr>
            <a:normAutofit/>
          </a:bodyPr>
          <a:lstStyle/>
          <a:p>
            <a:pPr algn="ctr"/>
            <a:r>
              <a:rPr lang="en-GB" b="1" dirty="0"/>
              <a:t>Asynchronous and synchronous learning: a blended approach</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endParaRPr lang="en-GB" dirty="0"/>
          </a:p>
          <a:p>
            <a:pPr marL="0" indent="0">
              <a:buNone/>
            </a:pPr>
            <a:r>
              <a:rPr lang="en-GB" dirty="0"/>
              <a:t>A hybrid approach offers some of the advantages of both asynchronous and synchronous learning.</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836818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2678" cy="1325563"/>
          </a:xfrm>
        </p:spPr>
        <p:txBody>
          <a:bodyPr>
            <a:normAutofit/>
          </a:bodyPr>
          <a:lstStyle/>
          <a:p>
            <a:pPr algn="ctr"/>
            <a:r>
              <a:rPr lang="en-GB" b="1" dirty="0"/>
              <a:t>Questions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293298" y="1825625"/>
            <a:ext cx="11300604" cy="4667250"/>
          </a:xfrm>
        </p:spPr>
        <p:txBody>
          <a:bodyPr>
            <a:normAutofit/>
          </a:bodyPr>
          <a:lstStyle/>
          <a:p>
            <a:pPr marL="0" indent="0">
              <a:buNone/>
            </a:pPr>
            <a:endParaRPr lang="en-GB" dirty="0"/>
          </a:p>
          <a:p>
            <a:pPr marL="0" indent="0">
              <a:buNone/>
            </a:pPr>
            <a:r>
              <a:rPr lang="en-GB" sz="1900" dirty="0"/>
              <a:t>In a time of school closure…</a:t>
            </a:r>
          </a:p>
          <a:p>
            <a:pPr marL="0" indent="0">
              <a:buNone/>
            </a:pPr>
            <a:endParaRPr lang="en-GB" sz="1900" dirty="0"/>
          </a:p>
          <a:p>
            <a:pPr marL="0" indent="0">
              <a:buNone/>
            </a:pPr>
            <a:r>
              <a:rPr lang="en-GB" sz="1900" dirty="0"/>
              <a:t>Do you wish to adopt a school wide policy on the use of asynchronous or synchronous learning, or do you wish to provide more autonomy to teachers?</a:t>
            </a:r>
          </a:p>
          <a:p>
            <a:pPr marL="0" indent="0">
              <a:buNone/>
            </a:pPr>
            <a:endParaRPr lang="en-GB" sz="1900" dirty="0"/>
          </a:p>
          <a:p>
            <a:pPr marL="0" indent="0">
              <a:buNone/>
            </a:pPr>
            <a:r>
              <a:rPr lang="en-GB" sz="1900" dirty="0"/>
              <a:t>Would a lesson template for a hybrid model used by teachers across a whole school develop consistency and improved student attention?</a:t>
            </a:r>
          </a:p>
          <a:p>
            <a:pPr marL="0" indent="0">
              <a:buNone/>
            </a:pPr>
            <a:endParaRPr lang="en-GB" sz="1900" dirty="0"/>
          </a:p>
          <a:p>
            <a:pPr marL="0" indent="0">
              <a:buNone/>
            </a:pPr>
            <a:r>
              <a:rPr lang="en-GB" sz="1900" dirty="0"/>
              <a:t>What were your experiences of asynchronous and synchronous learning during the Covid 19 pandemic?</a:t>
            </a:r>
          </a:p>
          <a:p>
            <a:pPr marL="0" indent="0">
              <a:buNone/>
            </a:pPr>
            <a:endParaRPr lang="en-GB" sz="1900" dirty="0"/>
          </a:p>
          <a:p>
            <a:pPr marL="0" indent="0">
              <a:buNone/>
            </a:pPr>
            <a:r>
              <a:rPr lang="en-GB" sz="1900" dirty="0"/>
              <a:t>Are there any benefits to a mixture of synchronous and asynchronous learning?</a:t>
            </a:r>
          </a:p>
          <a:p>
            <a:pPr marL="0" indent="0">
              <a:buNone/>
            </a:pPr>
            <a:endParaRPr lang="en-GB" sz="3300"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5914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332373" y="5487588"/>
            <a:ext cx="1167954" cy="1029187"/>
          </a:xfrm>
          <a:prstGeom prst="rect">
            <a:avLst/>
          </a:prstGeom>
        </p:spPr>
      </p:pic>
      <p:pic>
        <p:nvPicPr>
          <p:cNvPr id="6" name="Content Placeholder 5" descr="A picture containing shape&#10;&#10;Description automatically generated">
            <a:extLst>
              <a:ext uri="{FF2B5EF4-FFF2-40B4-BE49-F238E27FC236}">
                <a16:creationId xmlns:a16="http://schemas.microsoft.com/office/drawing/2014/main" id="{60A73E97-1BA6-4FDE-86D6-AB0C63A7DA63}"/>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499137" y="365125"/>
            <a:ext cx="4596954" cy="4596954"/>
          </a:xfrm>
          <a:prstGeom prst="rect">
            <a:avLst/>
          </a:prstGeom>
        </p:spPr>
      </p:pic>
      <p:sp>
        <p:nvSpPr>
          <p:cNvPr id="7" name="TextBox 6">
            <a:extLst>
              <a:ext uri="{FF2B5EF4-FFF2-40B4-BE49-F238E27FC236}">
                <a16:creationId xmlns:a16="http://schemas.microsoft.com/office/drawing/2014/main" id="{3040F9DA-74BA-48D4-98D3-2D6CED70F08A}"/>
              </a:ext>
            </a:extLst>
          </p:cNvPr>
          <p:cNvSpPr txBox="1"/>
          <p:nvPr/>
        </p:nvSpPr>
        <p:spPr>
          <a:xfrm>
            <a:off x="2191109" y="5699463"/>
            <a:ext cx="9213011" cy="1200329"/>
          </a:xfrm>
          <a:prstGeom prst="rect">
            <a:avLst/>
          </a:prstGeom>
          <a:noFill/>
        </p:spPr>
        <p:txBody>
          <a:bodyPr wrap="square" rtlCol="0">
            <a:spAutoFit/>
          </a:bodyPr>
          <a:lstStyle/>
          <a:p>
            <a:pPr algn="ctr"/>
            <a:r>
              <a:rPr lang="en-GB" sz="3600" b="1" dirty="0"/>
              <a:t>Module 1: Preparing an Effective Online Learning Approach</a:t>
            </a:r>
          </a:p>
        </p:txBody>
      </p:sp>
    </p:spTree>
    <p:extLst>
      <p:ext uri="{BB962C8B-B14F-4D97-AF65-F5344CB8AC3E}">
        <p14:creationId xmlns:p14="http://schemas.microsoft.com/office/powerpoint/2010/main" val="3082474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242869" y="365125"/>
            <a:ext cx="7953554" cy="1460500"/>
          </a:xfrm>
        </p:spPr>
        <p:txBody>
          <a:bodyPr>
            <a:normAutofit/>
          </a:bodyPr>
          <a:lstStyle/>
          <a:p>
            <a:pPr algn="ctr"/>
            <a:r>
              <a:rPr lang="en-GB" sz="3200" b="1" dirty="0"/>
              <a:t>Module 1: </a:t>
            </a:r>
            <a:br>
              <a:rPr lang="en-GB" sz="3200" b="1" dirty="0"/>
            </a:br>
            <a:r>
              <a:rPr lang="en-GB" sz="3200" b="1" dirty="0"/>
              <a:t>Preparing an Effective Online Learning Approach</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normAutofit/>
          </a:bodyPr>
          <a:lstStyle/>
          <a:p>
            <a:pPr marL="0" indent="0">
              <a:buNone/>
            </a:pPr>
            <a:endParaRPr lang="en-GB" dirty="0"/>
          </a:p>
          <a:p>
            <a:pPr marL="0" indent="0" algn="ctr">
              <a:buNone/>
            </a:pPr>
            <a:endParaRPr lang="en-GB" b="1" dirty="0"/>
          </a:p>
          <a:p>
            <a:pPr marL="0" indent="0" algn="ctr">
              <a:buNone/>
            </a:pPr>
            <a:r>
              <a:rPr lang="en-GB" sz="3600" b="1" dirty="0"/>
              <a:t>PART 1 </a:t>
            </a:r>
          </a:p>
          <a:p>
            <a:pPr marL="0" indent="0" algn="ctr">
              <a:buNone/>
            </a:pPr>
            <a:r>
              <a:rPr lang="en-GB" sz="3600" dirty="0"/>
              <a:t>Asynchronous and synchronous learning</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135321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lgn="ctr">
              <a:buNone/>
            </a:pPr>
            <a:r>
              <a:rPr lang="en-GB" b="1" dirty="0"/>
              <a:t>Asynchronous and synchronous learning</a:t>
            </a:r>
          </a:p>
          <a:p>
            <a:pPr marL="0" indent="0" algn="ctr">
              <a:buNone/>
            </a:pPr>
            <a:endParaRPr lang="en-GB" b="1"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pic>
        <p:nvPicPr>
          <p:cNvPr id="6" name="Picture 5">
            <a:extLst>
              <a:ext uri="{FF2B5EF4-FFF2-40B4-BE49-F238E27FC236}">
                <a16:creationId xmlns:a16="http://schemas.microsoft.com/office/drawing/2014/main" id="{860B3E9D-6A17-4A37-B967-E0830D3D984B}"/>
              </a:ext>
            </a:extLst>
          </p:cNvPr>
          <p:cNvPicPr>
            <a:picLocks noChangeAspect="1"/>
          </p:cNvPicPr>
          <p:nvPr/>
        </p:nvPicPr>
        <p:blipFill>
          <a:blip r:embed="rId5"/>
          <a:stretch>
            <a:fillRect/>
          </a:stretch>
        </p:blipFill>
        <p:spPr>
          <a:xfrm>
            <a:off x="2411896" y="3062909"/>
            <a:ext cx="2414795" cy="2414795"/>
          </a:xfrm>
          <a:prstGeom prst="rect">
            <a:avLst/>
          </a:prstGeom>
        </p:spPr>
      </p:pic>
      <p:pic>
        <p:nvPicPr>
          <p:cNvPr id="7" name="Picture 6">
            <a:extLst>
              <a:ext uri="{FF2B5EF4-FFF2-40B4-BE49-F238E27FC236}">
                <a16:creationId xmlns:a16="http://schemas.microsoft.com/office/drawing/2014/main" id="{EEB202F0-5449-46E1-A5E3-A7179D9D2978}"/>
              </a:ext>
            </a:extLst>
          </p:cNvPr>
          <p:cNvPicPr>
            <a:picLocks noChangeAspect="1"/>
          </p:cNvPicPr>
          <p:nvPr/>
        </p:nvPicPr>
        <p:blipFill>
          <a:blip r:embed="rId6"/>
          <a:stretch>
            <a:fillRect/>
          </a:stretch>
        </p:blipFill>
        <p:spPr>
          <a:xfrm>
            <a:off x="5840072" y="2996417"/>
            <a:ext cx="3718882" cy="2481287"/>
          </a:xfrm>
          <a:prstGeom prst="rect">
            <a:avLst/>
          </a:prstGeom>
        </p:spPr>
      </p:pic>
    </p:spTree>
    <p:extLst>
      <p:ext uri="{BB962C8B-B14F-4D97-AF65-F5344CB8AC3E}">
        <p14:creationId xmlns:p14="http://schemas.microsoft.com/office/powerpoint/2010/main" val="596118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lgn="ctr">
              <a:buNone/>
            </a:pPr>
            <a:endParaRPr lang="en-GB" sz="3600" dirty="0"/>
          </a:p>
          <a:p>
            <a:pPr marL="0" indent="0" algn="ctr">
              <a:buNone/>
            </a:pPr>
            <a:r>
              <a:rPr lang="en-GB" sz="3600" dirty="0"/>
              <a:t>Asynchronous and synchronous learning:</a:t>
            </a:r>
          </a:p>
          <a:p>
            <a:pPr marL="0" indent="0" algn="ctr">
              <a:buNone/>
            </a:pPr>
            <a:r>
              <a:rPr lang="en-GB" sz="3600" dirty="0"/>
              <a:t>Considerations for school leaders</a:t>
            </a:r>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7551181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66991" cy="1325563"/>
          </a:xfrm>
        </p:spPr>
        <p:txBody>
          <a:bodyPr/>
          <a:lstStyle/>
          <a:p>
            <a:r>
              <a:rPr lang="en-GB" b="1" dirty="0"/>
              <a:t>Asynchronous Learning: Benefits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265043" y="2014329"/>
            <a:ext cx="11264348" cy="4478546"/>
          </a:xfrm>
        </p:spPr>
        <p:txBody>
          <a:bodyPr>
            <a:normAutofit fontScale="92500" lnSpcReduction="20000"/>
          </a:bodyPr>
          <a:lstStyle/>
          <a:p>
            <a:r>
              <a:rPr lang="en-GB" sz="3000" dirty="0"/>
              <a:t>Scalable: can even include nationally broadcast lessons, such as this example from the UK’s </a:t>
            </a:r>
            <a:r>
              <a:rPr lang="en-GB" sz="3000" dirty="0">
                <a:hlinkClick r:id="rId3"/>
              </a:rPr>
              <a:t>Oak National Academy</a:t>
            </a:r>
            <a:endParaRPr lang="en-GB" sz="3000" dirty="0"/>
          </a:p>
          <a:p>
            <a:endParaRPr lang="en-GB" sz="3000" dirty="0"/>
          </a:p>
          <a:p>
            <a:r>
              <a:rPr lang="en-GB" sz="3000" dirty="0"/>
              <a:t>Provides flexibility for students and families </a:t>
            </a:r>
          </a:p>
          <a:p>
            <a:pPr marL="0" indent="0">
              <a:buNone/>
            </a:pPr>
            <a:endParaRPr lang="en-GB" sz="3000" dirty="0"/>
          </a:p>
          <a:p>
            <a:r>
              <a:rPr lang="en-GB" sz="3000" dirty="0"/>
              <a:t>Can support more complex assignments for older students</a:t>
            </a:r>
          </a:p>
          <a:p>
            <a:endParaRPr lang="en-GB" sz="3000" dirty="0"/>
          </a:p>
          <a:p>
            <a:r>
              <a:rPr lang="en-GB" sz="3000" dirty="0"/>
              <a:t>Can be fixed to a specific time frame or be “evergreen.”</a:t>
            </a:r>
          </a:p>
          <a:p>
            <a:pPr marL="0" indent="0">
              <a:buNone/>
            </a:pPr>
            <a:endParaRPr lang="en-GB" sz="3000" dirty="0"/>
          </a:p>
          <a:p>
            <a:r>
              <a:rPr lang="en-GB" sz="3000" dirty="0"/>
              <a:t>Opportunity for teacher collaboration and observation</a:t>
            </a:r>
            <a:r>
              <a:rPr lang="en-GB" dirty="0"/>
              <a:t>.</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4"/>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944892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305878" y="365125"/>
            <a:ext cx="7885044" cy="1325563"/>
          </a:xfrm>
        </p:spPr>
        <p:txBody>
          <a:bodyPr>
            <a:normAutofit/>
          </a:bodyPr>
          <a:lstStyle/>
          <a:p>
            <a:pPr algn="ctr"/>
            <a:r>
              <a:rPr lang="en-GB" b="1" dirty="0"/>
              <a:t>Asynchronous learning: disadvantages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endParaRPr lang="en-GB" dirty="0"/>
          </a:p>
          <a:p>
            <a:r>
              <a:rPr lang="en-GB" dirty="0"/>
              <a:t>No opportunity for a live feedback loop in order to check for understanding</a:t>
            </a:r>
          </a:p>
          <a:p>
            <a:endParaRPr lang="en-GB" dirty="0"/>
          </a:p>
          <a:p>
            <a:endParaRPr lang="en-GB" dirty="0"/>
          </a:p>
          <a:p>
            <a:r>
              <a:rPr lang="en-GB" dirty="0"/>
              <a:t>Challenging to create a culture of attention and engagement</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0370160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2678" cy="1325563"/>
          </a:xfrm>
        </p:spPr>
        <p:txBody>
          <a:bodyPr/>
          <a:lstStyle/>
          <a:p>
            <a:r>
              <a:rPr lang="en-GB" b="1" dirty="0"/>
              <a:t>Synchronous learning: benefits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7" name="Rectangle 6">
            <a:extLst>
              <a:ext uri="{FF2B5EF4-FFF2-40B4-BE49-F238E27FC236}">
                <a16:creationId xmlns:a16="http://schemas.microsoft.com/office/drawing/2014/main" id="{B1A012C3-965D-41A3-9799-CDA288CF73D5}"/>
              </a:ext>
            </a:extLst>
          </p:cNvPr>
          <p:cNvSpPr/>
          <p:nvPr/>
        </p:nvSpPr>
        <p:spPr>
          <a:xfrm>
            <a:off x="838200" y="2425148"/>
            <a:ext cx="10013830" cy="2554545"/>
          </a:xfrm>
          <a:prstGeom prst="rect">
            <a:avLst/>
          </a:prstGeom>
        </p:spPr>
        <p:txBody>
          <a:bodyPr wrap="square">
            <a:spAutoFit/>
          </a:bodyPr>
          <a:lstStyle/>
          <a:p>
            <a:pPr marL="457200" indent="-457200">
              <a:buFont typeface="Arial" panose="020B0604020202020204" pitchFamily="34" charset="0"/>
              <a:buChar char="•"/>
            </a:pPr>
            <a:r>
              <a:rPr lang="en-GB" sz="3200" dirty="0"/>
              <a:t>Warmth and rapport of teacher - student relationships</a:t>
            </a:r>
          </a:p>
          <a:p>
            <a:pPr marL="457200" indent="-457200">
              <a:buFont typeface="Arial" panose="020B0604020202020204" pitchFamily="34" charset="0"/>
              <a:buChar char="•"/>
            </a:pPr>
            <a:endParaRPr lang="en-GB" sz="3200" dirty="0"/>
          </a:p>
          <a:p>
            <a:pPr marL="457200" indent="-457200">
              <a:buFont typeface="Arial" panose="020B0604020202020204" pitchFamily="34" charset="0"/>
              <a:buChar char="•"/>
            </a:pPr>
            <a:r>
              <a:rPr lang="en-GB" sz="3200" dirty="0"/>
              <a:t>Possibilities for a real-time feedback loop</a:t>
            </a:r>
          </a:p>
          <a:p>
            <a:pPr marL="457200" indent="-457200">
              <a:buFont typeface="Arial" panose="020B0604020202020204" pitchFamily="34" charset="0"/>
              <a:buChar char="•"/>
            </a:pPr>
            <a:endParaRPr lang="en-GB" sz="3200" dirty="0"/>
          </a:p>
          <a:p>
            <a:pPr marL="457200" indent="-457200">
              <a:buFont typeface="Arial" panose="020B0604020202020204" pitchFamily="34" charset="0"/>
              <a:buChar char="•"/>
            </a:pPr>
            <a:r>
              <a:rPr lang="en-GB" sz="3200" dirty="0"/>
              <a:t>Initial greater student attention and engagement </a:t>
            </a:r>
          </a:p>
        </p:txBody>
      </p:sp>
    </p:spTree>
    <p:extLst>
      <p:ext uri="{BB962C8B-B14F-4D97-AF65-F5344CB8AC3E}">
        <p14:creationId xmlns:p14="http://schemas.microsoft.com/office/powerpoint/2010/main" val="3440064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2678" cy="1325563"/>
          </a:xfrm>
        </p:spPr>
        <p:txBody>
          <a:bodyPr/>
          <a:lstStyle/>
          <a:p>
            <a:pPr algn="ctr"/>
            <a:r>
              <a:rPr lang="en-GB" b="1" dirty="0"/>
              <a:t>Synchronous learning: disadvantages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r>
              <a:rPr lang="en-GB" dirty="0"/>
              <a:t>Managing access to devices in households where technology is shared </a:t>
            </a:r>
          </a:p>
          <a:p>
            <a:pPr marL="0" indent="0">
              <a:buNone/>
            </a:pPr>
            <a:endParaRPr lang="en-GB" dirty="0"/>
          </a:p>
          <a:p>
            <a:r>
              <a:rPr lang="en-GB" dirty="0"/>
              <a:t>Technical problems which interrupt or limit the flow of the lesson</a:t>
            </a:r>
          </a:p>
          <a:p>
            <a:pPr marL="0" indent="0">
              <a:buNone/>
            </a:pPr>
            <a:endParaRPr lang="en-GB" dirty="0"/>
          </a:p>
          <a:p>
            <a:r>
              <a:rPr lang="en-GB" dirty="0"/>
              <a:t>Decreasing student attention over time - screen fatigue</a:t>
            </a:r>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8555448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1439</Words>
  <Application>Microsoft Office PowerPoint</Application>
  <PresentationFormat>Widescreen</PresentationFormat>
  <Paragraphs>123</Paragraphs>
  <Slides>11</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PowerPoint Presentation</vt:lpstr>
      <vt:lpstr>PowerPoint Presentation</vt:lpstr>
      <vt:lpstr>Module 1:  Preparing an Effective Online Learning Approach</vt:lpstr>
      <vt:lpstr>PowerPoint Presentation</vt:lpstr>
      <vt:lpstr>PowerPoint Presentation</vt:lpstr>
      <vt:lpstr>Asynchronous Learning: Benefits</vt:lpstr>
      <vt:lpstr>Asynchronous learning: disadvantages</vt:lpstr>
      <vt:lpstr>Synchronous learning: benefits</vt:lpstr>
      <vt:lpstr>Synchronous learning: disadvantages</vt:lpstr>
      <vt:lpstr>Asynchronous and synchronous learning: a blended approach</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Malone</dc:creator>
  <cp:lastModifiedBy>Rebecca Malone</cp:lastModifiedBy>
  <cp:revision>1</cp:revision>
  <dcterms:created xsi:type="dcterms:W3CDTF">2023-03-30T10:06:24Z</dcterms:created>
  <dcterms:modified xsi:type="dcterms:W3CDTF">2023-03-30T10:07:11Z</dcterms:modified>
</cp:coreProperties>
</file>