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8F2D4-D223-4551-923A-C3EB1F7DE895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F405B-379D-4170-B1A3-1639346FA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28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.Ensuring that disadvantaged students have access to the best possible education during school closures must be a priority for school leaders if we are to build equal opportunities for all young people. An Institute for Fiscal Studies report in 2020 revealed that </a:t>
            </a:r>
            <a:r>
              <a:rPr lang="en-GB" b="0" i="0" dirty="0">
                <a:solidFill>
                  <a:srgbClr val="333333"/>
                </a:solidFill>
                <a:effectLst/>
                <a:latin typeface="Noto Sans Display"/>
              </a:rPr>
              <a:t>children from better-off families spent 30% more time on home learning than those from poorer families during the first UK lockdown during the pandemic and parents from higher socio-economic backgrounds felt better able to support home-learning than those from disadvantaged backgrounds.</a:t>
            </a:r>
            <a:endParaRPr lang="en-GB" b="0" dirty="0"/>
          </a:p>
          <a:p>
            <a:endParaRPr lang="en-GB" dirty="0"/>
          </a:p>
          <a:p>
            <a:r>
              <a:rPr lang="en-GB" dirty="0"/>
              <a:t>Part 3 of this module outlines some strategies for school leaders to tackle the particular challenges faced by disadvantaged students in accessing remote education.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43E61-E5BF-4773-BC46-66C200D86C8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35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1A89E-56A1-44C7-BF81-DA84815A16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3953D1-9589-4D42-9AE2-1CE6687C5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40132-DEDE-4F22-A2FC-E51176200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8E8F7-44B7-410F-A619-D825F4DFF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76DFE-E99C-45BB-8FB3-6E852599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67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05B40-89C7-44DC-AF91-1E8204DF1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B44305-E34B-4DA0-B0F7-A871E352B9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A1C0D-6AA6-49F2-923C-D24045E7C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9F91D-B4BA-496B-9E73-7B62ECDBE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FCA98-7ADF-4864-8088-F07151563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794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905D96-3C8A-4F35-B082-E1E144ECBB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3CD7D4-E743-457C-B1A6-8C8F7D7A0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D1EEC-8C81-4932-92E6-E54B46043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EDC38-3F0A-4C2B-BB91-33C88655F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79EA0-6626-43D3-AB26-3EC32D54A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12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D9F16-2397-4D80-A337-9012AD434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AB9B8-819B-4A21-8CD9-611C12475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D7050-953F-4509-8955-E69BDE82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3AF72-9C25-4A0B-8630-6637FF5C2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5BAAB-4A72-40EF-870B-66939D3EB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197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44BEA-A02D-4C31-ACDA-5EF49C69A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85357-1A5C-484F-BC88-26CF3D566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E1E00-6EB6-4D22-B633-BDFA30A01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8BC07-744A-4A0B-B169-519032614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989A5-00CD-484F-B9D4-86A1967B2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310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1854-31CB-4185-AB77-5AA30CEDC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0D05D-F580-40C1-8FB8-B008035ACB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9B3D9D-12B5-45E1-A948-F78A0ADDF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B9234-DB21-4F62-9CC8-2EC1DAB48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A8AAE-454D-439E-84BF-403998DB5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274EAD-0054-4F5A-BF4F-65FEBE713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081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DC933-E56C-45D4-8ED4-67C6503D9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87A40-0288-422C-832E-0F9649080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806F16-E4C2-4921-90DA-C7EA87ECA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9932A4-5596-4949-AFD2-4FEF59F85B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DA9078-2935-4256-A7C9-851DA824D0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100060-21DF-4DF0-BAE2-1F08F924A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4BABA7-B23A-460E-8F2C-5FCD0692A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50A033-CD1F-4C71-9C1E-99AECD943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771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F0014-C41D-48E8-9A37-0D47E1E06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FCF073-6007-4D97-8B53-C3B2C4466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D2855-1032-4B61-B0F1-4C6824811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08790-36E9-45DF-821D-03B825B05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60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ABA248-5C53-414C-AE16-F2855178B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C0E4C3-0262-4685-B2D1-3DE751561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868838-9FBC-4F23-AA50-1E600EF1F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854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C00B1-C901-4111-8C7D-D09037E9F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52696-A20F-41BF-91E5-EAE124EA0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778673-407C-41D8-9EC7-422EC385F1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DA62CD-0070-4DDD-8246-B7C637171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A168D6-3DD9-4AE6-8774-9F248BB77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C5B206-F5E4-4D50-BAE4-1CFB1E701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926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1883D-4633-4540-9CF6-17F62E60E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4D3E42-AC49-4EDD-BA52-5D0DCB462D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4F985A-D3C9-40E5-AFDE-28787AB46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30A2E-C582-4094-9266-E2C18B8F8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78FD19-5E26-41B8-8D7F-1C3108374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6C389-0C1D-488E-8278-DDFA86211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35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2ACC56-D84B-48E4-9BB5-2D8A2D1C9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8ED9B-2547-4513-AAC3-3F29E50FF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CBC7B-BA6F-4104-8DB8-CFCC8A0CE2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E3EF9-1937-470B-9E30-78210707287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C5EA6-EC9C-497E-B0B7-A9CAF71AF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E5044-F8F5-40A7-9950-B3D31315D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E4CB6-A20E-4A12-8E4F-93EC36F6B7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06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5CF5-5CB1-444D-9331-9A192947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96" y="365125"/>
            <a:ext cx="4943061" cy="1325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2F67-4A52-4407-A236-5C262A1BE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B9C6E-B5A5-4B9D-9968-66C299A77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4" y="155576"/>
            <a:ext cx="1924050" cy="1695450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73946089-9993-4DEF-BA6E-EDA783578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282" y="155576"/>
            <a:ext cx="1685544" cy="16855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2C588C-6245-4F10-8672-B00B0A829BED}"/>
              </a:ext>
            </a:extLst>
          </p:cNvPr>
          <p:cNvSpPr/>
          <p:nvPr/>
        </p:nvSpPr>
        <p:spPr>
          <a:xfrm>
            <a:off x="1138688" y="1985962"/>
            <a:ext cx="9920376" cy="40697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3200" b="0" i="1" dirty="0">
                <a:solidFill>
                  <a:srgbClr val="333333"/>
                </a:solidFill>
                <a:effectLst/>
              </a:rPr>
              <a:t>An epidemic of educational poverty, mental health, safeguarding hazards, a digital divide and child food insecurity has…been precipitated by the pandemic. We know that the coronavirus has accelerated the gap between left-behind pupils and their better-off peers.</a:t>
            </a:r>
          </a:p>
          <a:p>
            <a:endParaRPr lang="en-GB" sz="3200" dirty="0">
              <a:solidFill>
                <a:srgbClr val="333333"/>
              </a:solidFill>
            </a:endParaRPr>
          </a:p>
          <a:p>
            <a:r>
              <a:rPr lang="en-GB" sz="3200" dirty="0">
                <a:solidFill>
                  <a:srgbClr val="333333"/>
                </a:solidFill>
              </a:rPr>
              <a:t>Robert Halfon MP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6890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Noto Sans Display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Malone</dc:creator>
  <cp:lastModifiedBy>Rebecca Malone</cp:lastModifiedBy>
  <cp:revision>1</cp:revision>
  <dcterms:created xsi:type="dcterms:W3CDTF">2023-03-30T11:09:56Z</dcterms:created>
  <dcterms:modified xsi:type="dcterms:W3CDTF">2023-03-30T11:10:35Z</dcterms:modified>
</cp:coreProperties>
</file>