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2" r:id="rId2"/>
    <p:sldId id="263" r:id="rId3"/>
    <p:sldId id="293" r:id="rId4"/>
    <p:sldId id="265" r:id="rId5"/>
    <p:sldId id="267" r:id="rId6"/>
    <p:sldId id="274" r:id="rId7"/>
    <p:sldId id="268" r:id="rId8"/>
    <p:sldId id="270" r:id="rId9"/>
    <p:sldId id="271" r:id="rId10"/>
    <p:sldId id="276" r:id="rId11"/>
    <p:sldId id="278" r:id="rId12"/>
    <p:sldId id="280" r:id="rId13"/>
    <p:sldId id="282" r:id="rId14"/>
    <p:sldId id="288" r:id="rId15"/>
    <p:sldId id="297" r:id="rId16"/>
    <p:sldId id="290" r:id="rId17"/>
    <p:sldId id="296" r:id="rId18"/>
    <p:sldId id="294" r:id="rId19"/>
    <p:sldId id="298" r:id="rId20"/>
    <p:sldId id="300" r:id="rId21"/>
    <p:sldId id="295" r:id="rId22"/>
    <p:sldId id="302" r:id="rId23"/>
    <p:sldId id="304" r:id="rId24"/>
    <p:sldId id="305" r:id="rId25"/>
    <p:sldId id="306" r:id="rId26"/>
    <p:sldId id="307" r:id="rId27"/>
    <p:sldId id="308" r:id="rId28"/>
    <p:sldId id="325" r:id="rId29"/>
    <p:sldId id="326" r:id="rId30"/>
    <p:sldId id="328" r:id="rId31"/>
    <p:sldId id="303" r:id="rId32"/>
    <p:sldId id="309" r:id="rId33"/>
    <p:sldId id="310" r:id="rId34"/>
    <p:sldId id="311" r:id="rId35"/>
    <p:sldId id="312"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4660"/>
  </p:normalViewPr>
  <p:slideViewPr>
    <p:cSldViewPr snapToGrid="0">
      <p:cViewPr varScale="1">
        <p:scale>
          <a:sx n="72" d="100"/>
          <a:sy n="72"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A3F892-61AF-4F38-928D-4A9004173FE6}" type="datetimeFigureOut">
              <a:rPr lang="en-GB" smtClean="0"/>
              <a:t>30/03/2023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FA05A-738A-429B-A6B7-0E27B000458E}" type="slidenum">
              <a:rPr lang="en-GB" smtClean="0"/>
              <a:t>‹#›</a:t>
            </a:fld>
            <a:endParaRPr lang="en-GB"/>
          </a:p>
        </p:txBody>
      </p:sp>
    </p:spTree>
    <p:extLst>
      <p:ext uri="{BB962C8B-B14F-4D97-AF65-F5344CB8AC3E}">
        <p14:creationId xmlns:p14="http://schemas.microsoft.com/office/powerpoint/2010/main" val="1167256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Welcome to this collection of training material which supports school leaders and teachers to harness the potential of online learning. The Covid pandemic in 2020 – 2021 saw unprecedented changes in the way that technology had to be used to sustain connections and between schools, students and families. It is crucial for school leaders and teachers to take stock and evaluate what we have learned so far about effective online learning approaches, so that we can be fully prepared for any future scenarios where schools are required to close, for example as a consequence of weather conditions, difficulties with infrastructure or a future pandemic, unforeseen or known local, national or international events. </a:t>
            </a:r>
            <a:r>
              <a:rPr lang="en-GB" b="0" i="0" dirty="0">
                <a:solidFill>
                  <a:srgbClr val="333333"/>
                </a:solidFill>
                <a:effectLst/>
                <a:latin typeface="Noto Sans Display"/>
              </a:rPr>
              <a:t> </a:t>
            </a:r>
            <a:r>
              <a:rPr lang="en-GB" sz="1200" dirty="0"/>
              <a:t>This module explores decisions for school leaders to consider in a context where schools are required to move to online teaching because face to face teaching in classrooms is not possible.  The strategies explored in these training modules, to support schools to prepare for a move to online teaching and learning, were all developed during the global coronavirus pandemic in 2020 and 2021 and were further tested and evaluated as part of this Erasmus project.</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a:t>
            </a:fld>
            <a:endParaRPr lang="en-GB" dirty="0"/>
          </a:p>
        </p:txBody>
      </p:sp>
    </p:spTree>
    <p:extLst>
      <p:ext uri="{BB962C8B-B14F-4D97-AF65-F5344CB8AC3E}">
        <p14:creationId xmlns:p14="http://schemas.microsoft.com/office/powerpoint/2010/main" val="3812807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some disadvantages to synchronous learning for school leaders to consider in creating school wide policies.</a:t>
            </a:r>
          </a:p>
          <a:p>
            <a:endParaRPr lang="en-GB" dirty="0"/>
          </a:p>
          <a:p>
            <a:r>
              <a:rPr lang="en-GB" dirty="0"/>
              <a:t>Notably, synchronous online teaching assumes that all students and households have enough devices and quiet spaces in the home for students to access the lesson live and without interruption or disturbance. Synchronous teaching also requires students’ homes to have good internet bandwidth. Teachers must consider how potential technical problems during the broadcast might impact on the lesson.  The capacity for the teacher to mute and unmute participants and for the school (or teacher) to establish ground rules for behaviour in the online classroom are all important considerations for policy makers. </a:t>
            </a:r>
          </a:p>
          <a:p>
            <a:r>
              <a:rPr lang="en-GB" dirty="0"/>
              <a:t>If schools adopt an approach where all lessons in the school day must be synchronous there is a risk that teachers and students will develop screen fatigue, as well as difficulties with posture and vision, with consequent deterioration in attention and motivation.</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10</a:t>
            </a:fld>
            <a:endParaRPr lang="en-GB" dirty="0"/>
          </a:p>
        </p:txBody>
      </p:sp>
    </p:spTree>
    <p:extLst>
      <p:ext uri="{BB962C8B-B14F-4D97-AF65-F5344CB8AC3E}">
        <p14:creationId xmlns:p14="http://schemas.microsoft.com/office/powerpoint/2010/main" val="2508776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 hybrid of asynchronous and synchronous learning provides an optimum and more sustainable approach to digital lessons. For example, leaders at Bennett Memorial School in Tunbridge Wells, England, developed a lesson template for colleagues which included live teaching in the first 20 minutes of the lesson, followed by time for students to work independently in the next section of the lesson, with the teacher remaining “on call” for one to one questions in the chat facility. This was particularly successful in the second of the two national lockdowns where teachers were able to work from the school premises.</a:t>
            </a:r>
          </a:p>
        </p:txBody>
      </p:sp>
      <p:sp>
        <p:nvSpPr>
          <p:cNvPr id="4" name="Slide Number Placeholder 3"/>
          <p:cNvSpPr>
            <a:spLocks noGrp="1"/>
          </p:cNvSpPr>
          <p:nvPr>
            <p:ph type="sldNum" sz="quarter" idx="5"/>
          </p:nvPr>
        </p:nvSpPr>
        <p:spPr/>
        <p:txBody>
          <a:bodyPr/>
          <a:lstStyle/>
          <a:p>
            <a:fld id="{E3043E61-E5BF-4773-BC46-66C200D86C8B}" type="slidenum">
              <a:rPr lang="en-GB" smtClean="0"/>
              <a:t>11</a:t>
            </a:fld>
            <a:endParaRPr lang="en-GB" dirty="0"/>
          </a:p>
        </p:txBody>
      </p:sp>
    </p:spTree>
    <p:extLst>
      <p:ext uri="{BB962C8B-B14F-4D97-AF65-F5344CB8AC3E}">
        <p14:creationId xmlns:p14="http://schemas.microsoft.com/office/powerpoint/2010/main" val="244787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may wish to consider these questions as a school leader, to establish a hybrid model of asynchronous and synchronous learning in a time of school closure: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indent="0">
              <a:buNone/>
            </a:pPr>
            <a:endParaRPr lang="en-GB" dirty="0"/>
          </a:p>
          <a:p>
            <a:pPr marL="0" indent="0">
              <a:buNone/>
            </a:pPr>
            <a:r>
              <a:rPr lang="en-GB" dirty="0"/>
              <a:t>Do you wish to adopt a school wide policy on the use of asynchronous or synchronous learning, or do you wish to provide more autonomy to teachers?</a:t>
            </a:r>
          </a:p>
          <a:p>
            <a:pPr marL="0" indent="0">
              <a:buNone/>
            </a:pPr>
            <a:endParaRPr lang="en-GB" dirty="0"/>
          </a:p>
          <a:p>
            <a:pPr marL="0" indent="0">
              <a:buNone/>
            </a:pPr>
            <a:r>
              <a:rPr lang="en-GB" dirty="0"/>
              <a:t>Would a lesson template for a hybrid model used by teachers across a whole school develop consistency and improved student attention?</a:t>
            </a:r>
          </a:p>
          <a:p>
            <a:pPr marL="0" indent="0">
              <a:buNone/>
            </a:pPr>
            <a:endParaRPr lang="en-GB" dirty="0"/>
          </a:p>
          <a:p>
            <a:pPr marL="0" indent="0">
              <a:buNone/>
            </a:pPr>
            <a:r>
              <a:rPr lang="en-GB" dirty="0"/>
              <a:t>How might a hybrid model extend beyond  the duration of one lesson, for example might there be some benefit of blending approaches across lessons rather than exclusively within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12</a:t>
            </a:fld>
            <a:endParaRPr lang="en-GB" dirty="0"/>
          </a:p>
        </p:txBody>
      </p:sp>
    </p:spTree>
    <p:extLst>
      <p:ext uri="{BB962C8B-B14F-4D97-AF65-F5344CB8AC3E}">
        <p14:creationId xmlns:p14="http://schemas.microsoft.com/office/powerpoint/2010/main" val="20770662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are now going to move onto Part 2 of this training module, which will consider how to maximise the quality of teaching which takes place in online contexts.</a:t>
            </a:r>
          </a:p>
        </p:txBody>
      </p:sp>
      <p:sp>
        <p:nvSpPr>
          <p:cNvPr id="4" name="Slide Number Placeholder 3"/>
          <p:cNvSpPr>
            <a:spLocks noGrp="1"/>
          </p:cNvSpPr>
          <p:nvPr>
            <p:ph type="sldNum" sz="quarter" idx="5"/>
          </p:nvPr>
        </p:nvSpPr>
        <p:spPr/>
        <p:txBody>
          <a:bodyPr/>
          <a:lstStyle/>
          <a:p>
            <a:fld id="{E3043E61-E5BF-4773-BC46-66C200D86C8B}" type="slidenum">
              <a:rPr lang="en-GB" smtClean="0"/>
              <a:t>13</a:t>
            </a:fld>
            <a:endParaRPr lang="en-GB" dirty="0"/>
          </a:p>
        </p:txBody>
      </p:sp>
    </p:spTree>
    <p:extLst>
      <p:ext uri="{BB962C8B-B14F-4D97-AF65-F5344CB8AC3E}">
        <p14:creationId xmlns:p14="http://schemas.microsoft.com/office/powerpoint/2010/main" val="2941233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2020, during the Covid – 19 pandemic, researchers at the Education Endowment Foundation (the EEF) based at the University of Durham in England, summarised the studies that had already been undertaken into online learning prior to the pandemic. A key finding was that teaching quality is more important than how lessons are delivered, so whether a synchronous, asynchronous or semi-synchronous approach is adopted, most attention must be paid to quality of teaching. Additionally,</a:t>
            </a:r>
            <a:r>
              <a:rPr lang="en-GB" i="1" dirty="0"/>
              <a:t> </a:t>
            </a:r>
            <a:r>
              <a:rPr lang="en-GB" i="0" dirty="0"/>
              <a:t>research</a:t>
            </a:r>
            <a:r>
              <a:rPr lang="en-GB" i="1" dirty="0"/>
              <a:t> </a:t>
            </a:r>
            <a:r>
              <a:rPr lang="en-GB" i="0" dirty="0"/>
              <a:t>by</a:t>
            </a:r>
            <a:r>
              <a:rPr lang="en-GB" i="1" dirty="0"/>
              <a:t> Escueta </a:t>
            </a:r>
            <a:r>
              <a:rPr lang="en-GB" i="0" dirty="0"/>
              <a:t>et al confirms that </a:t>
            </a:r>
            <a:r>
              <a:rPr lang="en-GB" i="1" dirty="0"/>
              <a:t>simply providing access or using digital technologies does not automatically lead to better academic results </a:t>
            </a:r>
            <a:r>
              <a:rPr lang="en-GB" dirty="0"/>
              <a:t>(OECD 2020).  This module will consider how the quality of teaching can be maximised in an online classroom and will be further developed in module 3, where there is more opportunity to practice these ideas.</a:t>
            </a:r>
          </a:p>
        </p:txBody>
      </p:sp>
      <p:sp>
        <p:nvSpPr>
          <p:cNvPr id="4" name="Slide Number Placeholder 3"/>
          <p:cNvSpPr>
            <a:spLocks noGrp="1"/>
          </p:cNvSpPr>
          <p:nvPr>
            <p:ph type="sldNum" sz="quarter" idx="5"/>
          </p:nvPr>
        </p:nvSpPr>
        <p:spPr/>
        <p:txBody>
          <a:bodyPr/>
          <a:lstStyle/>
          <a:p>
            <a:fld id="{E3043E61-E5BF-4773-BC46-66C200D86C8B}" type="slidenum">
              <a:rPr lang="en-GB" smtClean="0"/>
              <a:t>14</a:t>
            </a:fld>
            <a:endParaRPr lang="en-GB" dirty="0"/>
          </a:p>
        </p:txBody>
      </p:sp>
    </p:spTree>
    <p:extLst>
      <p:ext uri="{BB962C8B-B14F-4D97-AF65-F5344CB8AC3E}">
        <p14:creationId xmlns:p14="http://schemas.microsoft.com/office/powerpoint/2010/main" val="2504526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Central to the success of the craft of teaching is the strength of the relationship that has been established between the teacher and students. The rapport that is nurtured in a face to face context, the greeting by name at the classroom door and the welcoming smile at the start of the lesson of the teacher who grounds their work in the security of familiar routines and consistent expectations also goes a long way to preparing students for a successful lesson online. Understanding how to speak to camera, for example, and how to use the tools available in online platforms to foster teacher – student relationships provides opportunities to shape a positive climate for learning online. This will also be explored in more detail in a later module exploring strategies to maximise student engagement.</a:t>
            </a:r>
          </a:p>
        </p:txBody>
      </p:sp>
      <p:sp>
        <p:nvSpPr>
          <p:cNvPr id="4" name="Slide Number Placeholder 3"/>
          <p:cNvSpPr>
            <a:spLocks noGrp="1"/>
          </p:cNvSpPr>
          <p:nvPr>
            <p:ph type="sldNum" sz="quarter" idx="5"/>
          </p:nvPr>
        </p:nvSpPr>
        <p:spPr/>
        <p:txBody>
          <a:bodyPr/>
          <a:lstStyle/>
          <a:p>
            <a:fld id="{E3043E61-E5BF-4773-BC46-66C200D86C8B}" type="slidenum">
              <a:rPr lang="en-GB" smtClean="0"/>
              <a:t>15</a:t>
            </a:fld>
            <a:endParaRPr lang="en-GB" dirty="0"/>
          </a:p>
        </p:txBody>
      </p:sp>
    </p:spTree>
    <p:extLst>
      <p:ext uri="{BB962C8B-B14F-4D97-AF65-F5344CB8AC3E}">
        <p14:creationId xmlns:p14="http://schemas.microsoft.com/office/powerpoint/2010/main" val="7685459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 whole school level there will be decisions to make about the universal practices to be adopted by all teachers. Just as students benefit from routine and structure in school, in the context of school closure, students will benefit even more from the security and reassurance provided with consistency of expectations, when other aspects of their lives at a time of pandemic or disruption may causing heightened anxiety or stress. </a:t>
            </a:r>
          </a:p>
          <a:p>
            <a:endParaRPr lang="en-GB" dirty="0"/>
          </a:p>
          <a:p>
            <a:r>
              <a:rPr lang="en-GB" dirty="0"/>
              <a:t>Key areas to foster a positive climate for learning and to be determined by school leaders include a consideration of the following five questions:</a:t>
            </a:r>
          </a:p>
          <a:p>
            <a:endParaRPr lang="en-GB" dirty="0"/>
          </a:p>
          <a:p>
            <a:pPr marL="514350" indent="-514350">
              <a:buAutoNum type="arabicPeriod"/>
            </a:pPr>
            <a:r>
              <a:rPr lang="en-GB" dirty="0"/>
              <a:t>What are your school’s universal online classroom behaviour expectations for students? How will these be communicated?</a:t>
            </a:r>
          </a:p>
          <a:p>
            <a:pPr marL="514350" indent="-514350">
              <a:buAutoNum type="arabicPeriod"/>
            </a:pPr>
            <a:r>
              <a:rPr lang="en-GB" dirty="0"/>
              <a:t>How do learning platforms support those universal routines?</a:t>
            </a:r>
          </a:p>
          <a:p>
            <a:pPr marL="514350" indent="-514350">
              <a:buAutoNum type="arabicPeriod"/>
            </a:pPr>
            <a:r>
              <a:rPr lang="en-GB" dirty="0"/>
              <a:t>What requirements do you have at a whole school level for lesson structure and organisation? </a:t>
            </a:r>
          </a:p>
          <a:p>
            <a:pPr marL="514350" indent="-514350">
              <a:buAutoNum type="arabicPeriod"/>
            </a:pPr>
            <a:r>
              <a:rPr lang="en-GB" dirty="0"/>
              <a:t>How might whole school requirements need to be adapted to suit subject specific requirements?</a:t>
            </a:r>
          </a:p>
          <a:p>
            <a:pPr marL="514350" indent="-514350">
              <a:buAutoNum type="arabicPeriod"/>
            </a:pPr>
            <a:r>
              <a:rPr lang="en-GB" dirty="0"/>
              <a:t>How will communication with parents support student engagement?</a:t>
            </a: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r>
              <a:rPr lang="en-GB" sz="1200" dirty="0"/>
              <a:t>How can other virtual events, beyond taught lessons, sustain positive relationships and support student wellbeing?</a:t>
            </a: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We will now go on to consider these questions in more detail</a:t>
            </a:r>
          </a:p>
          <a:p>
            <a:pPr marL="514350" indent="-514350">
              <a:buAutoNum type="arabicPeriod"/>
            </a:pPr>
            <a:endParaRPr lang="en-GB" dirty="0"/>
          </a:p>
          <a:p>
            <a:pPr marL="514350" indent="-514350">
              <a:buAutoNum type="arabicPeriod"/>
            </a:pPr>
            <a:endParaRPr lang="en-GB" dirty="0"/>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16</a:t>
            </a:fld>
            <a:endParaRPr lang="en-GB" dirty="0"/>
          </a:p>
        </p:txBody>
      </p:sp>
    </p:spTree>
    <p:extLst>
      <p:ext uri="{BB962C8B-B14F-4D97-AF65-F5344CB8AC3E}">
        <p14:creationId xmlns:p14="http://schemas.microsoft.com/office/powerpoint/2010/main" val="1364247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t>What are your school’s universal online classroom behaviour expectations for students?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To support a context for the best possible opportunity for teaching effectively online, it is important to communicate the protocols for behaviour in the online classroom, this is particularly significant in synchronous lessons. Just as schools have rules for students’ safety and to establish a positive climate for learning, schools and teachers must also establish the groundrules for online lessons. Particular areas to consider will include: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514350" indent="-514350">
              <a:buAutoNum type="arabicPeriod"/>
            </a:pPr>
            <a:r>
              <a:rPr lang="en-GB" dirty="0"/>
              <a:t>Requirements for recording attendance at synchronous lessons and reporting absence, in support of monitoring student welfare and to tackle barriers to progress.</a:t>
            </a:r>
          </a:p>
          <a:p>
            <a:pPr marL="514350" indent="-514350">
              <a:buAutoNum type="arabicPeriod"/>
            </a:pPr>
            <a:r>
              <a:rPr lang="en-GB" dirty="0"/>
              <a:t>Expectations for use of student cameras and microphones in synchronous lessons</a:t>
            </a:r>
          </a:p>
          <a:p>
            <a:pPr marL="514350" indent="-514350">
              <a:buAutoNum type="arabicPeriod"/>
            </a:pPr>
            <a:r>
              <a:rPr lang="en-GB" dirty="0"/>
              <a:t>Formality of communication in “chat” functions</a:t>
            </a:r>
          </a:p>
          <a:p>
            <a:pPr marL="514350" indent="-514350">
              <a:buAutoNum type="arabicPeriod"/>
            </a:pPr>
            <a:r>
              <a:rPr lang="en-GB" dirty="0"/>
              <a:t>Routines for submission of work and meeting task deadlines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17</a:t>
            </a:fld>
            <a:endParaRPr lang="en-GB" dirty="0"/>
          </a:p>
        </p:txBody>
      </p:sp>
    </p:spTree>
    <p:extLst>
      <p:ext uri="{BB962C8B-B14F-4D97-AF65-F5344CB8AC3E}">
        <p14:creationId xmlns:p14="http://schemas.microsoft.com/office/powerpoint/2010/main" val="20489408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the pandemic of 2020 – 2021 there was a massive international upskilling of teachers in the use of technology for teaching online and a rapid growth in understanding in how to use platforms such as Zoom, MS Teams and Google to deliver lessons. As we come out of the pandemic and return to face to face teaching, it remains very important for teachers and school leaders to keep up to date in the use of these learning platforms, so that we remain prepared for any unexpected return to online teaching. In particular, professional development opportunities for early career teachers should ensure that those colleagues who were not teaching in the pandemic understand how to use the platforms and are ready for any unexpected return to remote learning. </a:t>
            </a:r>
          </a:p>
        </p:txBody>
      </p:sp>
      <p:sp>
        <p:nvSpPr>
          <p:cNvPr id="4" name="Slide Number Placeholder 3"/>
          <p:cNvSpPr>
            <a:spLocks noGrp="1"/>
          </p:cNvSpPr>
          <p:nvPr>
            <p:ph type="sldNum" sz="quarter" idx="5"/>
          </p:nvPr>
        </p:nvSpPr>
        <p:spPr/>
        <p:txBody>
          <a:bodyPr/>
          <a:lstStyle/>
          <a:p>
            <a:fld id="{E3043E61-E5BF-4773-BC46-66C200D86C8B}" type="slidenum">
              <a:rPr lang="en-GB" smtClean="0"/>
              <a:t>18</a:t>
            </a:fld>
            <a:endParaRPr lang="en-GB" dirty="0"/>
          </a:p>
        </p:txBody>
      </p:sp>
    </p:spTree>
    <p:extLst>
      <p:ext uri="{BB962C8B-B14F-4D97-AF65-F5344CB8AC3E}">
        <p14:creationId xmlns:p14="http://schemas.microsoft.com/office/powerpoint/2010/main" val="39457014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 requirements do you have as an organisation for the structure of your school’s online lessons? We know that research suggests a semi-synchronous approach is the most successful. A potential template is suggested here. </a:t>
            </a:r>
          </a:p>
        </p:txBody>
      </p:sp>
      <p:sp>
        <p:nvSpPr>
          <p:cNvPr id="4" name="Slide Number Placeholder 3"/>
          <p:cNvSpPr>
            <a:spLocks noGrp="1"/>
          </p:cNvSpPr>
          <p:nvPr>
            <p:ph type="sldNum" sz="quarter" idx="5"/>
          </p:nvPr>
        </p:nvSpPr>
        <p:spPr/>
        <p:txBody>
          <a:bodyPr/>
          <a:lstStyle/>
          <a:p>
            <a:fld id="{E3043E61-E5BF-4773-BC46-66C200D86C8B}" type="slidenum">
              <a:rPr lang="en-GB" smtClean="0"/>
              <a:t>19</a:t>
            </a:fld>
            <a:endParaRPr lang="en-GB" dirty="0"/>
          </a:p>
        </p:txBody>
      </p:sp>
    </p:spTree>
    <p:extLst>
      <p:ext uri="{BB962C8B-B14F-4D97-AF65-F5344CB8AC3E}">
        <p14:creationId xmlns:p14="http://schemas.microsoft.com/office/powerpoint/2010/main" val="559912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2</a:t>
            </a:fld>
            <a:endParaRPr lang="en-GB" dirty="0"/>
          </a:p>
        </p:txBody>
      </p:sp>
    </p:spTree>
    <p:extLst>
      <p:ext uri="{BB962C8B-B14F-4D97-AF65-F5344CB8AC3E}">
        <p14:creationId xmlns:p14="http://schemas.microsoft.com/office/powerpoint/2010/main" val="2181843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In developing school policy to maximise the quality of teaching online there are some questions to consider:</a:t>
            </a:r>
          </a:p>
          <a:p>
            <a:pPr marL="514350" indent="-514350">
              <a:buAutoNum type="arabicPeriod"/>
            </a:pPr>
            <a:endParaRPr lang="en-GB" dirty="0"/>
          </a:p>
          <a:p>
            <a:pPr marL="514350" indent="-514350">
              <a:buAutoNum type="arabicPeriod"/>
            </a:pPr>
            <a:r>
              <a:rPr lang="en-GB" dirty="0"/>
              <a:t>What adaptions to policy about universal routines are necessary for specific subjects, in particular practical subjects such as Art, drama, music, technology and PE? (A later training module will address this). Module 3 will </a:t>
            </a:r>
            <a:r>
              <a:rPr lang="en-GB" dirty="0" err="1"/>
              <a:t>will</a:t>
            </a:r>
            <a:r>
              <a:rPr lang="en-GB" dirty="0"/>
              <a:t> also develop these ideas in relation to building a school community online.</a:t>
            </a:r>
          </a:p>
          <a:p>
            <a:pPr marL="514350" indent="-514350">
              <a:buAutoNum type="arabicPeriod"/>
            </a:pPr>
            <a:endParaRPr lang="en-GB" dirty="0"/>
          </a:p>
          <a:p>
            <a:pPr marL="514350" indent="-514350">
              <a:buAutoNum type="arabicPeriod"/>
            </a:pPr>
            <a:r>
              <a:rPr lang="en-GB" dirty="0"/>
              <a:t>Are there specific technologies and tools which are particularly useful for certain subject areas, for example visualiser cameras in Art, breakout rooms for group discussion in Drama.</a:t>
            </a:r>
          </a:p>
          <a:p>
            <a:pPr marL="514350" indent="-514350">
              <a:buAutoNum type="arabicPeriod"/>
            </a:pPr>
            <a:endParaRPr lang="en-GB" dirty="0"/>
          </a:p>
          <a:p>
            <a:pPr marL="514350" indent="-514350">
              <a:buAutoNum type="arabicPeriod"/>
            </a:pPr>
            <a:r>
              <a:rPr lang="en-GB" dirty="0"/>
              <a:t>Do students in some subjects or studying certain qualifications require more extended periods of offline work, with individual tutorial appointments with their teachers?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73946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https://www.bennettmemorial.co.uk/wp-content/uploads/2018/06/remote-education-provision-information-for-parents-Final-07.1.21.pdf</a:t>
            </a:r>
          </a:p>
          <a:p>
            <a:endParaRPr lang="en-GB" dirty="0"/>
          </a:p>
          <a:p>
            <a:r>
              <a:rPr lang="en-GB" dirty="0"/>
              <a:t>During the Covid- 19 pandemic the UK government required schools to publish their remote education provision, in order for parents to understand their approach. The link to Bennett Memorial’s Diocesan School’s strategy can be accessed here.  </a:t>
            </a:r>
          </a:p>
          <a:p>
            <a:endParaRPr lang="en-GB" dirty="0"/>
          </a:p>
          <a:p>
            <a:r>
              <a:rPr lang="en-GB" dirty="0"/>
              <a:t>The questions which are contained within the document may be useful starting points for school leaders to consider how to communicate to parents how teaching will be organised online, what parents and students can expect and how parents can support their child.</a:t>
            </a:r>
          </a:p>
          <a:p>
            <a:endParaRPr lang="en-GB" dirty="0"/>
          </a:p>
          <a:p>
            <a:r>
              <a:rPr lang="en-GB" dirty="0"/>
              <a:t>Developing systems for frequent contact with parents when schools are closed for face to face teaching is crucial. Research underscores the significant, positive impact of parents in maximising student progress in online learning.</a:t>
            </a:r>
          </a:p>
          <a:p>
            <a:endParaRPr lang="en-GB" dirty="0"/>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21</a:t>
            </a:fld>
            <a:endParaRPr lang="en-GB" dirty="0"/>
          </a:p>
        </p:txBody>
      </p:sp>
    </p:spTree>
    <p:extLst>
      <p:ext uri="{BB962C8B-B14F-4D97-AF65-F5344CB8AC3E}">
        <p14:creationId xmlns:p14="http://schemas.microsoft.com/office/powerpoint/2010/main" val="3774683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Virtual events which nurture the school ethos at times of school </a:t>
            </a:r>
            <a:r>
              <a:rPr lang="en-GB" dirty="0"/>
              <a:t>closure have a consequent positive impact on relationships in the online classroom and build a positive environment for successful teaching and learning. Examples of such activities may include assemblies, form time or tutorials, the co-ordination of clubs and school competitions which can be organised virtually, for example chess tournaments, the school newspaper or a virtual gallery of students’ art and design projects. Newsletters for parents provide opportunities to share important information about how they can support their child in their learning and an opportunity to celebrate successes. Module 3 considers how to maximise engagement with specific case studies.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85114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his book </a:t>
            </a:r>
            <a:r>
              <a:rPr lang="en-GB" i="1" dirty="0"/>
              <a:t>Teaching in the Online Classroom </a:t>
            </a:r>
            <a:r>
              <a:rPr lang="en-GB" dirty="0"/>
              <a:t>Doug Lemov identifies some of the fundamental considerations for teachers in planning remote lessons, which are summarised here. The next section of this training module will consider the significance of each of these areas in more detail.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315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Having models ready to show students is very important for learning online. An example to show students helps to anticipate and mitigate against any misconceptions and aids precision and clarity to explanations. Having prepared an example as part of the planning for the lesson allows the teacher to see what mastery looks like for the student and to understand potential stumbling blocks students may encounter.  It is much more difficult to read confusion or confidence in students’ facial expressions and body language online and to using cold call to check for understanding, so making sure students have experience of seeing worked examples and models is important to maximise the quality of teaching.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34821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tandem with providing models for students, scripting instructions and explanations for synchronous and asynchronous contexts also provides the assurance that instruction will be precise. Paying attention to economy of language in the online classroom means that cognitive load is manageable. In asynchronous lessons it also provides clarity if students want to go back and listen again.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02327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.Experience of online lessons indicates that an even greater attention is demanded of the student; there are many potential distractions when working at home. Getting the pace just right and measuring how pause time allows allowing enough thinking time for students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51901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online lessons a very significant amount of information is presented through the screen, so the principles of dual coding are a significant factor for teachers to pay attention to. Placing the text alongside the image and removing extraneous text supports working memory, as this example demonstrates. For further examples of this in practice, have a look at the resources in module 3.</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22296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Online lessons demand an even greater attention of the student; there are many potential distractions when working at home, so getting the measure of pace and pause in direct instruction just right, for students to respond and to complete tasks, so students maintain attention is an important focus.</a:t>
            </a:r>
          </a:p>
          <a:p>
            <a:endParaRPr lang="en-GB" dirty="0"/>
          </a:p>
          <a:p>
            <a:r>
              <a:rPr lang="en-GB" dirty="0"/>
              <a:t>Communications with parents and students about the optimum conditions for online lessons might include advice about how to set up an efficient and clutter-free workspace, keeping additional devices away from reach, having just the tabs open on the screen required for the lesson. Reinforcing these routines on a slide as students join the lesson with a message that reminds students what the stationery requirements are for the lesson also helps to set expectations and convey the reassurance that comes from consistency.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Efficient, strong starts with a “Do Now” task within the first minutes of the lesson, potentially forcing recall from the last lesson, increases students’ accountability and raises their expectations as active participants, rather than passive viewers of the screen.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Requiring students to use tools within the learning platform such as thumbs up ,unmuting their microphone to register a “Yes” to attendance, holding their responses on mini white boards up to the camera, cold calling and “shout outs” for work accomplished successfully, using polls and an on screen timer to show the window available for completing a task are some useful tools to maximise student attention, when used judiciously. Equally, seizing every opportunity for human, visual connections also serves to maintain better attention, for example, ask students to put their thumbs up in gallery mode rather than use the emoticon.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Module 3 provides some further top tips and guidance about how to follow up students’ work completion.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6185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further consideration in planning online lessons is how to ensure students actually complete the tasks that are set during the lesson. Strategies for patrolling the online classroom and reading over a students’ shoulder virtually might include:</a:t>
            </a:r>
          </a:p>
          <a:p>
            <a:endParaRPr lang="en-GB" dirty="0"/>
          </a:p>
          <a:p>
            <a:r>
              <a:rPr lang="en-GB" dirty="0"/>
              <a:t>Using a breakout room to check progress of smaller groups of students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Acknowledging students’ participation and responding to their work means that students know that their work is valued and it is worth their time to complete it</a:t>
            </a:r>
          </a:p>
          <a:p>
            <a:r>
              <a:rPr lang="en-GB" dirty="0"/>
              <a:t>Cold calling (done warmly!) fosters teacher – student relationships, because the student is assured that the teacher values their presence, and also holds students to account.</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Use a range of methods for students to submit their work keeps things fresh, as long as the method chosen is efficient and within the scope of the students’ access to technology. School policy may also need to reflect the frequency with which students are required to upload tasks at the end of lessons for teacher feedback, and allow time within the lesson for students to upload that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Name checking students as polls are submitted, quizzes completed and work is submitted also reinforces the value the teacher places on work completion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Team competition and class challenges for low stakes quizzes help students to feel they are part of a team, which is particularly powerful at times when students may be isolated from their peers and face to face interactions with friends. Research indicates that online lessons benefit from students having opportunities for peer to peer interactions and working collaboratively.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998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Module 1: preparing an Effective Online Learning Approach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This is the first of four modules and explores the decisions for school leaders to consider in a context where schools are required to move to online teaching because face to face teaching in classrooms is not possible.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remaining three modules cover strategies to maximise student engagement, specific subject needs and assessment.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strategies explored in these training modules, were all developed during the global coronavirus pandemic in 2020 and 2021 and were further tested and evaluated as part of this Erasmus project.</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3</a:t>
            </a:fld>
            <a:endParaRPr lang="en-GB" dirty="0"/>
          </a:p>
        </p:txBody>
      </p:sp>
    </p:spTree>
    <p:extLst>
      <p:ext uri="{BB962C8B-B14F-4D97-AF65-F5344CB8AC3E}">
        <p14:creationId xmlns:p14="http://schemas.microsoft.com/office/powerpoint/2010/main" val="38524890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9200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Part 3 of this training module will consider the challenges faced by disadvantaged students how school leaders can adopt strategies to tackle those disadvantages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67167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.Ensuring that disadvantaged students have access to the best possible education during school closures must be a priority for school leaders if we are to build equal opportunities for all young people. An Institute for Fiscal Studies report in 2020 revealed that </a:t>
            </a:r>
            <a:r>
              <a:rPr lang="en-GB" b="0" i="0" dirty="0">
                <a:solidFill>
                  <a:srgbClr val="333333"/>
                </a:solidFill>
                <a:effectLst/>
                <a:latin typeface="Noto Sans Display"/>
              </a:rPr>
              <a:t>children from better-off families spent 30% more time on home learning than those from poorer families during the first UK lockdown during the pandemic and parents from higher socio-economic backgrounds felt better able to support home-learning than those from disadvantaged backgrounds.</a:t>
            </a:r>
            <a:endParaRPr lang="en-GB" b="0" dirty="0"/>
          </a:p>
          <a:p>
            <a:endParaRPr lang="en-GB" dirty="0"/>
          </a:p>
          <a:p>
            <a:r>
              <a:rPr lang="en-GB" dirty="0"/>
              <a:t>Part 3 of this module outlines some strategies for school leaders to tackle the particular challenges faced by disadvantaged students in accessing remote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63552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summary, the most significant barriers to students progress from deprived backgrounds in accessing online lessons are:</a:t>
            </a:r>
          </a:p>
          <a:p>
            <a:endParaRPr lang="en-GB" dirty="0"/>
          </a:p>
          <a:p>
            <a:r>
              <a:rPr lang="en-GB" dirty="0"/>
              <a:t>Having access to technology, this includes hardware, software and access to a reliable internet service</a:t>
            </a:r>
          </a:p>
          <a:p>
            <a:endParaRPr lang="en-GB" dirty="0"/>
          </a:p>
          <a:p>
            <a:r>
              <a:rPr lang="en-GB" dirty="0"/>
              <a:t>Having access to a suitable, quiet place to work at home without interruption </a:t>
            </a:r>
          </a:p>
          <a:p>
            <a:endParaRPr lang="en-GB" dirty="0"/>
          </a:p>
          <a:p>
            <a:r>
              <a:rPr lang="en-GB" dirty="0"/>
              <a:t>The conflicting responsibilities of the requirement to complete schoolwork and potentially support with responsibilities at home which may extend beyond those of their more advantaged peers, for example caring responsibilities.</a:t>
            </a:r>
          </a:p>
          <a:p>
            <a:endParaRPr lang="en-GB" dirty="0"/>
          </a:p>
          <a:p>
            <a:r>
              <a:rPr lang="en-GB" dirty="0"/>
              <a:t>Establishing and maintaining good lines of communication between home and school: in order for this to be effective this is likely to be of a higher frequency when schools have moved to online lessons, and may include phone calls rather than email as a primary mode of contact, or home visits where this is possible.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34120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Disadvantaged students will benefit significantly where school leaders have regularly reviewed plans for potential school closures, which can be enacted efficiently and which are known by all staff. This might include an annual audit of students’ access to devices and to the internet and ensuring there is capacity in finance and logistics teams to support those students with the technology required to join online lessons, and a clearly communicated strategy for efficient distribution of resources to disadvantaged students. Please do also refer to material in module 3 to support your understanding of this.</a:t>
            </a:r>
          </a:p>
          <a:p>
            <a:endParaRPr lang="en-GB" dirty="0"/>
          </a:p>
          <a:p>
            <a:r>
              <a:rPr lang="en-GB" dirty="0"/>
              <a:t>Having a school wide system for teachers to take attendance registers and to flag concerns about work completion or participation also highlights where disadvantaged students may be having difficulties in accessing online lessons, so that appropriate support and interventions can be organised. For example, a fortnightly report, completed by teachers, traffic lighting students’ attendance and work completion is a useful means of communicating any concerns to parents and for school counsellors and tutors to prioritise further contact with parents and guardians.</a:t>
            </a:r>
          </a:p>
          <a:p>
            <a:endParaRPr lang="en-GB" dirty="0"/>
          </a:p>
          <a:p>
            <a:r>
              <a:rPr lang="en-GB" dirty="0"/>
              <a:t>Identifying a single point of contact at school for parents can also help to channel messages and feedback in ways which are most supportive to the student and their family. </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36313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0308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Part 1 of this module will consider asynchronous and synchronous learning. </a:t>
            </a:r>
          </a:p>
        </p:txBody>
      </p:sp>
      <p:sp>
        <p:nvSpPr>
          <p:cNvPr id="4" name="Slide Number Placeholder 3"/>
          <p:cNvSpPr>
            <a:spLocks noGrp="1"/>
          </p:cNvSpPr>
          <p:nvPr>
            <p:ph type="sldNum" sz="quarter" idx="5"/>
          </p:nvPr>
        </p:nvSpPr>
        <p:spPr/>
        <p:txBody>
          <a:bodyPr/>
          <a:lstStyle/>
          <a:p>
            <a:fld id="{E3043E61-E5BF-4773-BC46-66C200D86C8B}" type="slidenum">
              <a:rPr lang="en-GB" smtClean="0"/>
              <a:t>4</a:t>
            </a:fld>
            <a:endParaRPr lang="en-GB" dirty="0"/>
          </a:p>
        </p:txBody>
      </p:sp>
    </p:spTree>
    <p:extLst>
      <p:ext uri="{BB962C8B-B14F-4D97-AF65-F5344CB8AC3E}">
        <p14:creationId xmlns:p14="http://schemas.microsoft.com/office/powerpoint/2010/main" val="1809568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Asynchronous and synchronous learning</a:t>
            </a:r>
          </a:p>
          <a:p>
            <a:endParaRPr lang="en-GB" dirty="0"/>
          </a:p>
          <a:p>
            <a:r>
              <a:rPr lang="en-GB" dirty="0"/>
              <a:t>Asynchronous learning is where learning takes place at different times in different locations. For example, a teacher may upload a pre-recorded video explanation onto a learning platform for students to watch at a time of their choosing, or a task for students to complete at home at a time which is convenient to them, potentially with or without a completion deadline.</a:t>
            </a:r>
          </a:p>
          <a:p>
            <a:endParaRPr lang="en-GB" dirty="0"/>
          </a:p>
          <a:p>
            <a:r>
              <a:rPr lang="en-GB" dirty="0"/>
              <a:t>Synchronous learning takes place in different locations but at the same time, for example a class may join a live lesson from their homes which is broadcast by their teacher from the teacher’s home, or potentially from the school premises. Synchronous learning may take place on platforms such as Zoom, MS teams and Google Meet, for example.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5</a:t>
            </a:fld>
            <a:endParaRPr lang="en-GB" dirty="0"/>
          </a:p>
        </p:txBody>
      </p:sp>
    </p:spTree>
    <p:extLst>
      <p:ext uri="{BB962C8B-B14F-4D97-AF65-F5344CB8AC3E}">
        <p14:creationId xmlns:p14="http://schemas.microsoft.com/office/powerpoint/2010/main" val="346415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his book </a:t>
            </a:r>
            <a:r>
              <a:rPr lang="en-GB" i="1" dirty="0"/>
              <a:t>Teaching in the Online Classroom </a:t>
            </a:r>
            <a:r>
              <a:rPr lang="en-GB" i="0" dirty="0"/>
              <a:t>Doug Lemov uses research undertaken during the pandemic of 2020 – 2021 to consider some of the benefits and disadvantages of synchronous and asynchronous learning. In developing school policy leaders may wish to be mindful that the research of Lemov and his Teach Like a Champion Team recommends a semi-synchronous approach.</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6</a:t>
            </a:fld>
            <a:endParaRPr lang="en-GB" dirty="0"/>
          </a:p>
        </p:txBody>
      </p:sp>
    </p:spTree>
    <p:extLst>
      <p:ext uri="{BB962C8B-B14F-4D97-AF65-F5344CB8AC3E}">
        <p14:creationId xmlns:p14="http://schemas.microsoft.com/office/powerpoint/2010/main" val="2112193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benefits of asynchronous learning include:</a:t>
            </a:r>
          </a:p>
          <a:p>
            <a:endParaRPr lang="en-GB" dirty="0"/>
          </a:p>
          <a:p>
            <a:r>
              <a:rPr lang="en-GB" dirty="0"/>
              <a:t>It’s scalable: one teacher’s video or resource can be shared with a potentially limitless number of students. As well as supporting the work of other teachers in the team, in an asynchronous context the opportunity for many students to have an equal, uniform access to highly specialist, expert teachers is supported.  </a:t>
            </a:r>
          </a:p>
          <a:p>
            <a:endParaRPr lang="en-GB" dirty="0"/>
          </a:p>
          <a:p>
            <a:r>
              <a:rPr lang="en-GB" dirty="0"/>
              <a:t>Asynchronous learning also provides flexibility for families, reducing the circumstance of adults and children in a household all requiring access to technology at the same time. Asynchronous learning provides more flexibility around shared technology and devices in the home.</a:t>
            </a:r>
          </a:p>
          <a:p>
            <a:endParaRPr lang="en-GB" dirty="0"/>
          </a:p>
          <a:p>
            <a:r>
              <a:rPr lang="en-GB" dirty="0"/>
              <a:t>Asynchronous learning can be particularly useful for older students, who may wish to view recorded explanations of more complex material several times.</a:t>
            </a:r>
          </a:p>
          <a:p>
            <a:endParaRPr lang="en-GB" dirty="0"/>
          </a:p>
          <a:p>
            <a:r>
              <a:rPr lang="en-GB" dirty="0"/>
              <a:t>With asynchronous learning teachers can choose whether to make the provision fixed to a specific time period, possibly referencing a school community item of news or a national event within their script, or asynchronous learning resources may be devised so that there is no fixed date reference and the item may be used in the future with less chance of the resource becoming dated. Research suggests however that this second approach is less effective where schools may be keen to maintain a sense of the school identity and the warmth of relationships in the school community  in online interactions. </a:t>
            </a:r>
          </a:p>
          <a:p>
            <a:endParaRPr lang="en-GB" dirty="0"/>
          </a:p>
          <a:p>
            <a:r>
              <a:rPr lang="en-GB" dirty="0"/>
              <a:t>Teacher peer observation of asynchronous teaching also provides an opportunity for professional reflection and development. There is also the potential for collaboration in the creation of lesson materials.</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7</a:t>
            </a:fld>
            <a:endParaRPr lang="en-GB" dirty="0"/>
          </a:p>
        </p:txBody>
      </p:sp>
    </p:spTree>
    <p:extLst>
      <p:ext uri="{BB962C8B-B14F-4D97-AF65-F5344CB8AC3E}">
        <p14:creationId xmlns:p14="http://schemas.microsoft.com/office/powerpoint/2010/main" val="2574435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known disadvantages to asynchronous learning however.</a:t>
            </a:r>
          </a:p>
          <a:p>
            <a:endParaRPr lang="en-GB" dirty="0"/>
          </a:p>
          <a:p>
            <a:r>
              <a:rPr lang="en-GB" dirty="0"/>
              <a:t>Firstly, asynchronous learning does not allow for an immediate feedback loop: teachers are unable to check for understanding and address any misunderstandings before they become embedded. The immediacy of teacher feedback to student responses, considered a foundation to a successful lesson, is not possible in pre-recorded or pre-set tasks. </a:t>
            </a:r>
          </a:p>
          <a:p>
            <a:endParaRPr lang="en-GB" dirty="0"/>
          </a:p>
          <a:p>
            <a:endParaRPr lang="en-GB" dirty="0"/>
          </a:p>
          <a:p>
            <a:r>
              <a:rPr lang="en-GB" dirty="0"/>
              <a:t>In asynchronous learning it is challenging to create and sustain a culture of student attention and engagement. There is little accountability on the part of the student and reduced motivation to continue with the task. Setting problem sheets or other work to be submitted after watching a pre-recorded part of the lesson can mitigate against this. </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8</a:t>
            </a:fld>
            <a:endParaRPr lang="en-GB" dirty="0"/>
          </a:p>
        </p:txBody>
      </p:sp>
    </p:spTree>
    <p:extLst>
      <p:ext uri="{BB962C8B-B14F-4D97-AF65-F5344CB8AC3E}">
        <p14:creationId xmlns:p14="http://schemas.microsoft.com/office/powerpoint/2010/main" val="1952018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benefits of synchronous learning include:</a:t>
            </a:r>
          </a:p>
          <a:p>
            <a:endParaRPr lang="en-GB" dirty="0"/>
          </a:p>
          <a:p>
            <a:r>
              <a:rPr lang="en-GB" dirty="0"/>
              <a:t>The motivation for a student to pay attention to their work is far greater in synchronous learning contexts; there is great power for a student in their live connection to a teacher who knows them as an individual. The teacher is able to provide immediate feedback through the tools available on the platform or which may be open in other platforms.</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9</a:t>
            </a:fld>
            <a:endParaRPr lang="en-GB" dirty="0"/>
          </a:p>
        </p:txBody>
      </p:sp>
    </p:spTree>
    <p:extLst>
      <p:ext uri="{BB962C8B-B14F-4D97-AF65-F5344CB8AC3E}">
        <p14:creationId xmlns:p14="http://schemas.microsoft.com/office/powerpoint/2010/main" val="4253817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35E0C-AA86-443C-ADE5-0DA0FA0E65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F229D31-528A-4B5F-8DFD-FD5746DF32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0DD6EB6-5F18-47E0-8520-38BFCA81F2AD}"/>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DE6EED29-72FB-4189-9573-86DC38B7632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98681AF-3599-4962-8560-DE468C902883}"/>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866434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E8843-E909-4C92-9305-050DE193051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8823FEC-1BFF-4E1D-9474-F1317D6FDDC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961D68A-43CF-4908-B4CB-23D3BC441154}"/>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3575809C-1125-4624-BF33-265DC7FE05F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26CE886-E289-444A-A87F-A2D17140F67B}"/>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945566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CD03E93-E015-4D17-9916-128472856A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BFEF3D8-A2A5-49F3-8C38-A055A06BC43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735BD0D-D334-48BF-89F3-61E0C8C02F19}"/>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DC625A2C-E098-4D96-89CC-74683D71C1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D0CE57F-B7FE-4E7C-A318-948D6C6EE79A}"/>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655651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2B8A-88AA-4CC8-B5B4-EEF984BCE67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D4C0D28-AC9E-4F7E-8CA6-4FEA9A0B73A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C761E45-B49C-4965-86A4-49D79C2C2F8C}"/>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8F1ABAC9-1242-45AA-BAEC-42AF1AD4E56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56C7B0-C81B-434C-95A8-53FD4B1F1196}"/>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448687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76E5E-0F7B-4B74-B498-0D39D49117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306BA77-115B-4A08-9795-67DC3C49D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80FEA6A-CA30-472D-8BF2-5067EB410709}"/>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35BBC5CF-F0A7-4AEA-9031-4B3E4A8B85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E25D54C-F094-40A1-B9A1-3F93118A4DBD}"/>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417669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F833C-3D8B-4BAA-87DD-99D57D9D6D8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60C1A50-8934-413E-A210-2E6193DF9E7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043568A-ED26-4341-8911-2CC66509698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60228D8-90C7-4902-9EC7-8812D625D27F}"/>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6" name="Footer Placeholder 5">
            <a:extLst>
              <a:ext uri="{FF2B5EF4-FFF2-40B4-BE49-F238E27FC236}">
                <a16:creationId xmlns:a16="http://schemas.microsoft.com/office/drawing/2014/main" id="{A226EAE4-8056-4A54-90D4-EE40B69D21A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3E8C76C-F738-4B72-A515-342523BCDADE}"/>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95153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3DA66-A8A5-491F-9794-3E2C3A1EC9C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72FD936-27C1-4C70-87C0-489745F355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336B5B3-429F-440C-9FC1-1E499AE2EC0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C3460CA-9024-4B9B-AE72-7603B23D43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20C03E4-761A-4AE1-9F8D-AECDC966AE8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E25E780-0EAB-418E-AE50-BCF67E6F98AE}"/>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8" name="Footer Placeholder 7">
            <a:extLst>
              <a:ext uri="{FF2B5EF4-FFF2-40B4-BE49-F238E27FC236}">
                <a16:creationId xmlns:a16="http://schemas.microsoft.com/office/drawing/2014/main" id="{2F6A8E29-FEB7-48EE-8B7F-2807F829FE3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47B5208-D16D-485D-B8ED-D8084B3E3072}"/>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004399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E7C35-EF57-4DEA-AB02-2A65237060D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B711338-5ACE-4691-9C5A-C7FA28878307}"/>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4" name="Footer Placeholder 3">
            <a:extLst>
              <a:ext uri="{FF2B5EF4-FFF2-40B4-BE49-F238E27FC236}">
                <a16:creationId xmlns:a16="http://schemas.microsoft.com/office/drawing/2014/main" id="{EFF45C8E-BF14-4114-B859-BEA80A9F209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C9DBE10-CE3D-45A1-845E-FC860AF1A8EA}"/>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039428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5841AD-C6B0-409D-BF6E-30DA5D40609B}"/>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3" name="Footer Placeholder 2">
            <a:extLst>
              <a:ext uri="{FF2B5EF4-FFF2-40B4-BE49-F238E27FC236}">
                <a16:creationId xmlns:a16="http://schemas.microsoft.com/office/drawing/2014/main" id="{8C27B7CB-A412-4B02-A673-7E42B673902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1C90DCA-774A-4244-A814-5B8DB350920E}"/>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983223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26557-B85E-4819-B336-0C35BE8F77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2B5D049-3613-4917-8153-B4A1D16247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3ADC068-DADA-470A-A4AB-07E154B0F5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5A6B3-B318-40BD-9CE3-58F2FDA542EE}"/>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6" name="Footer Placeholder 5">
            <a:extLst>
              <a:ext uri="{FF2B5EF4-FFF2-40B4-BE49-F238E27FC236}">
                <a16:creationId xmlns:a16="http://schemas.microsoft.com/office/drawing/2014/main" id="{836EDE1B-4957-4D12-AD3D-CF02C8FA135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008ABCE-B648-4C4D-B1D6-1EB5B353BFA9}"/>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717441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2672D-2EE1-431D-96FE-EF1D1BF48B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A8EC968-45F5-4A24-986F-CDCE5C5A6C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89CAB32-FCDA-4D87-AEDD-146FE02E0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92B7755-594B-45C3-8F11-53D6CFAEFE2E}"/>
              </a:ext>
            </a:extLst>
          </p:cNvPr>
          <p:cNvSpPr>
            <a:spLocks noGrp="1"/>
          </p:cNvSpPr>
          <p:nvPr>
            <p:ph type="dt" sz="half" idx="10"/>
          </p:nvPr>
        </p:nvSpPr>
        <p:spPr/>
        <p:txBody>
          <a:bodyPr/>
          <a:lstStyle/>
          <a:p>
            <a:fld id="{82EC6089-E128-4F1C-BFE3-8EB76B54D323}" type="datetimeFigureOut">
              <a:rPr lang="en-GB" smtClean="0"/>
              <a:t>30/03/2023</a:t>
            </a:fld>
            <a:endParaRPr lang="en-GB"/>
          </a:p>
        </p:txBody>
      </p:sp>
      <p:sp>
        <p:nvSpPr>
          <p:cNvPr id="6" name="Footer Placeholder 5">
            <a:extLst>
              <a:ext uri="{FF2B5EF4-FFF2-40B4-BE49-F238E27FC236}">
                <a16:creationId xmlns:a16="http://schemas.microsoft.com/office/drawing/2014/main" id="{034D7C7C-68EC-498B-8A0E-EBF9FFB1618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683C1E0-D128-47D0-9DB9-62B028639061}"/>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345174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3A6DC0-AFAC-48E3-BADB-354744619D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20F6744-CDF4-4841-982C-4A03DEDE0A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D7A9825-5977-4FA2-8F68-B87332F033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EC6089-E128-4F1C-BFE3-8EB76B54D323}" type="datetimeFigureOut">
              <a:rPr lang="en-GB" smtClean="0"/>
              <a:t>30/03/2023</a:t>
            </a:fld>
            <a:endParaRPr lang="en-GB"/>
          </a:p>
        </p:txBody>
      </p:sp>
      <p:sp>
        <p:nvSpPr>
          <p:cNvPr id="5" name="Footer Placeholder 4">
            <a:extLst>
              <a:ext uri="{FF2B5EF4-FFF2-40B4-BE49-F238E27FC236}">
                <a16:creationId xmlns:a16="http://schemas.microsoft.com/office/drawing/2014/main" id="{AAC9FD7C-76DE-4C14-B73D-F9D16535AD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79027B9-454F-4555-9B7D-03DE61E4B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E40EAA-67C2-4519-BFF9-4CDBF9E16EFE}" type="slidenum">
              <a:rPr lang="en-GB" smtClean="0"/>
              <a:t>‹#›</a:t>
            </a:fld>
            <a:endParaRPr lang="en-GB"/>
          </a:p>
        </p:txBody>
      </p:sp>
    </p:spTree>
    <p:extLst>
      <p:ext uri="{BB962C8B-B14F-4D97-AF65-F5344CB8AC3E}">
        <p14:creationId xmlns:p14="http://schemas.microsoft.com/office/powerpoint/2010/main" val="37417026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hyperlink" Target="https://www.bennettmemorial.co.uk/wp-content/uploads/2018/06/remote-education-provision-information-for-parents-Final-07.1.21.pdf"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jp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hyperlink" Target="https://classroom.thenational.academy/lessons/abrahamic-origins-ccv36d?step=1&amp;activity=video"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332373" y="5487588"/>
            <a:ext cx="1167954" cy="1029187"/>
          </a:xfrm>
          <a:prstGeom prst="rect">
            <a:avLst/>
          </a:prstGeom>
        </p:spPr>
      </p:pic>
      <p:pic>
        <p:nvPicPr>
          <p:cNvPr id="6" name="Content Placeholder 5" descr="A picture containing shape&#10;&#10;Description automatically generated">
            <a:extLst>
              <a:ext uri="{FF2B5EF4-FFF2-40B4-BE49-F238E27FC236}">
                <a16:creationId xmlns:a16="http://schemas.microsoft.com/office/drawing/2014/main" id="{60A73E97-1BA6-4FDE-86D6-AB0C63A7DA63}"/>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797523" y="503148"/>
            <a:ext cx="4596954" cy="4596954"/>
          </a:xfrm>
          <a:prstGeom prst="rect">
            <a:avLst/>
          </a:prstGeom>
        </p:spPr>
      </p:pic>
      <p:sp>
        <p:nvSpPr>
          <p:cNvPr id="7" name="TextBox 6">
            <a:extLst>
              <a:ext uri="{FF2B5EF4-FFF2-40B4-BE49-F238E27FC236}">
                <a16:creationId xmlns:a16="http://schemas.microsoft.com/office/drawing/2014/main" id="{3040F9DA-74BA-48D4-98D3-2D6CED70F08A}"/>
              </a:ext>
            </a:extLst>
          </p:cNvPr>
          <p:cNvSpPr txBox="1"/>
          <p:nvPr/>
        </p:nvSpPr>
        <p:spPr>
          <a:xfrm>
            <a:off x="4488511" y="5679015"/>
            <a:ext cx="3393179" cy="830997"/>
          </a:xfrm>
          <a:prstGeom prst="rect">
            <a:avLst/>
          </a:prstGeom>
          <a:noFill/>
        </p:spPr>
        <p:txBody>
          <a:bodyPr wrap="square" rtlCol="0">
            <a:spAutoFit/>
          </a:bodyPr>
          <a:lstStyle/>
          <a:p>
            <a:pPr algn="ctr"/>
            <a:r>
              <a:rPr lang="en-GB" sz="4800" dirty="0"/>
              <a:t>Introduction</a:t>
            </a:r>
          </a:p>
        </p:txBody>
      </p:sp>
    </p:spTree>
    <p:extLst>
      <p:ext uri="{BB962C8B-B14F-4D97-AF65-F5344CB8AC3E}">
        <p14:creationId xmlns:p14="http://schemas.microsoft.com/office/powerpoint/2010/main" val="12932133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lstStyle/>
          <a:p>
            <a:pPr algn="ctr"/>
            <a:r>
              <a:rPr lang="en-GB" b="1" dirty="0"/>
              <a:t>Synchronous learning: disadvantages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r>
              <a:rPr lang="en-GB" dirty="0"/>
              <a:t>Managing access to devices in households where technology is shared </a:t>
            </a:r>
          </a:p>
          <a:p>
            <a:pPr marL="0" indent="0">
              <a:buNone/>
            </a:pPr>
            <a:endParaRPr lang="en-GB" dirty="0"/>
          </a:p>
          <a:p>
            <a:r>
              <a:rPr lang="en-GB" dirty="0"/>
              <a:t>Technical problems which interrupt or limit the flow of the lesson</a:t>
            </a:r>
          </a:p>
          <a:p>
            <a:pPr marL="0" indent="0">
              <a:buNone/>
            </a:pPr>
            <a:endParaRPr lang="en-GB" dirty="0"/>
          </a:p>
          <a:p>
            <a:r>
              <a:rPr lang="en-GB" dirty="0"/>
              <a:t>Decreasing student attention over time - screen fatigue</a:t>
            </a:r>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855544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normAutofit/>
          </a:bodyPr>
          <a:lstStyle/>
          <a:p>
            <a:pPr algn="ctr"/>
            <a:r>
              <a:rPr lang="en-GB" b="1" dirty="0"/>
              <a:t>Asynchronous and synchronous learning: a blended approach</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r>
              <a:rPr lang="en-GB" dirty="0"/>
              <a:t>A hybrid approach offers some of the advantages of both asynchronous and synchronous learning.</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836818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normAutofit/>
          </a:bodyPr>
          <a:lstStyle/>
          <a:p>
            <a:pPr algn="ctr"/>
            <a:r>
              <a:rPr lang="en-GB" b="1" dirty="0"/>
              <a:t>Questions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293298" y="1825625"/>
            <a:ext cx="11300604" cy="4667250"/>
          </a:xfrm>
        </p:spPr>
        <p:txBody>
          <a:bodyPr>
            <a:normAutofit/>
          </a:bodyPr>
          <a:lstStyle/>
          <a:p>
            <a:pPr marL="0" indent="0">
              <a:buNone/>
            </a:pPr>
            <a:endParaRPr lang="en-GB" dirty="0"/>
          </a:p>
          <a:p>
            <a:pPr marL="0" indent="0">
              <a:buNone/>
            </a:pPr>
            <a:r>
              <a:rPr lang="en-GB" sz="1900" dirty="0"/>
              <a:t>In a time of school closure…</a:t>
            </a:r>
          </a:p>
          <a:p>
            <a:pPr marL="0" indent="0">
              <a:buNone/>
            </a:pPr>
            <a:endParaRPr lang="en-GB" sz="1900" dirty="0"/>
          </a:p>
          <a:p>
            <a:pPr marL="0" indent="0">
              <a:buNone/>
            </a:pPr>
            <a:r>
              <a:rPr lang="en-GB" sz="1900" dirty="0"/>
              <a:t>Do you wish to adopt a school wide policy on the use of asynchronous or synchronous learning, or do you wish to provide more autonomy to teachers?</a:t>
            </a:r>
          </a:p>
          <a:p>
            <a:pPr marL="0" indent="0">
              <a:buNone/>
            </a:pPr>
            <a:endParaRPr lang="en-GB" sz="1900" dirty="0"/>
          </a:p>
          <a:p>
            <a:pPr marL="0" indent="0">
              <a:buNone/>
            </a:pPr>
            <a:r>
              <a:rPr lang="en-GB" sz="1900" dirty="0"/>
              <a:t>Would a lesson template for a hybrid model used by teachers across a whole school develop consistency and improved student attention?</a:t>
            </a:r>
          </a:p>
          <a:p>
            <a:pPr marL="0" indent="0">
              <a:buNone/>
            </a:pPr>
            <a:endParaRPr lang="en-GB" sz="1900" dirty="0"/>
          </a:p>
          <a:p>
            <a:pPr marL="0" indent="0">
              <a:buNone/>
            </a:pPr>
            <a:r>
              <a:rPr lang="en-GB" sz="1900" dirty="0"/>
              <a:t>What were your experiences of asynchronous and synchronous learning during the Covid 19 pandemic?</a:t>
            </a:r>
          </a:p>
          <a:p>
            <a:pPr marL="0" indent="0">
              <a:buNone/>
            </a:pPr>
            <a:endParaRPr lang="en-GB" sz="1900" dirty="0"/>
          </a:p>
          <a:p>
            <a:pPr marL="0" indent="0">
              <a:buNone/>
            </a:pPr>
            <a:r>
              <a:rPr lang="en-GB" sz="1900" dirty="0"/>
              <a:t>Are there any benefits to a mixture of synchronous and asynchronous learning?</a:t>
            </a:r>
          </a:p>
          <a:p>
            <a:pPr marL="0" indent="0">
              <a:buNone/>
            </a:pPr>
            <a:endParaRPr lang="en-GB" sz="3300"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5914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dirty="0"/>
          </a:p>
          <a:p>
            <a:pPr marL="0" indent="0" algn="ctr">
              <a:buNone/>
            </a:pPr>
            <a:endParaRPr lang="en-GB" sz="3600" b="1" dirty="0"/>
          </a:p>
          <a:p>
            <a:pPr marL="0" indent="0" algn="ctr">
              <a:buNone/>
            </a:pPr>
            <a:r>
              <a:rPr lang="en-GB" sz="3600" b="1" dirty="0"/>
              <a:t>Module 1 PART 2: Maximising the Quality of Teaching</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126111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0848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lnSpcReduction="10000"/>
          </a:bodyPr>
          <a:lstStyle/>
          <a:p>
            <a:pPr marL="0" indent="0">
              <a:buNone/>
            </a:pPr>
            <a:endParaRPr lang="en-GB" dirty="0"/>
          </a:p>
          <a:p>
            <a:pPr marL="0" indent="0">
              <a:buNone/>
            </a:pPr>
            <a:endParaRPr lang="en-GB" i="1" dirty="0"/>
          </a:p>
          <a:p>
            <a:pPr marL="0" indent="0">
              <a:buNone/>
            </a:pPr>
            <a:endParaRPr lang="en-GB" i="0" dirty="0">
              <a:solidFill>
                <a:srgbClr val="0B0064"/>
              </a:solidFill>
              <a:effectLst/>
            </a:endParaRPr>
          </a:p>
          <a:p>
            <a:pPr marL="0" indent="0">
              <a:buNone/>
            </a:pPr>
            <a:endParaRPr lang="en-GB" dirty="0">
              <a:solidFill>
                <a:srgbClr val="0B0064"/>
              </a:solidFill>
            </a:endParaRPr>
          </a:p>
          <a:p>
            <a:pPr marL="0" indent="0">
              <a:buNone/>
            </a:pPr>
            <a:endParaRPr lang="en-GB" i="0" dirty="0">
              <a:effectLst/>
            </a:endParaRPr>
          </a:p>
          <a:p>
            <a:pPr marL="0" indent="0">
              <a:buNone/>
            </a:pPr>
            <a:endParaRPr lang="en-GB" dirty="0"/>
          </a:p>
          <a:p>
            <a:pPr marL="0" indent="0">
              <a:buNone/>
            </a:pPr>
            <a:r>
              <a:rPr lang="en-GB" i="0" dirty="0">
                <a:effectLst/>
              </a:rPr>
              <a:t>Strengthening online learning when schools are closed: The role of families and teachers in supporting students during the COVID-19 crisis </a:t>
            </a:r>
          </a:p>
          <a:p>
            <a:pPr marL="0" indent="0">
              <a:buNone/>
            </a:pPr>
            <a:r>
              <a:rPr lang="en-GB" i="0" dirty="0">
                <a:effectLst/>
              </a:rPr>
              <a:t>OECD September 2020</a:t>
            </a:r>
            <a:endParaRPr lang="en-GB" i="1"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7" name="Rectangle 6">
            <a:extLst>
              <a:ext uri="{FF2B5EF4-FFF2-40B4-BE49-F238E27FC236}">
                <a16:creationId xmlns:a16="http://schemas.microsoft.com/office/drawing/2014/main" id="{4F7D8EA7-1012-49B0-A069-FDEA6190B3A7}"/>
              </a:ext>
            </a:extLst>
          </p:cNvPr>
          <p:cNvSpPr/>
          <p:nvPr/>
        </p:nvSpPr>
        <p:spPr>
          <a:xfrm>
            <a:off x="838200" y="2173857"/>
            <a:ext cx="10220864" cy="134721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indent="0">
              <a:buNone/>
            </a:pPr>
            <a:r>
              <a:rPr lang="en-GB" sz="3200" i="1" dirty="0"/>
              <a:t>simply providing access or using digital technologies does not automatically lead to better academic results </a:t>
            </a:r>
          </a:p>
        </p:txBody>
      </p:sp>
    </p:spTree>
    <p:extLst>
      <p:ext uri="{BB962C8B-B14F-4D97-AF65-F5344CB8AC3E}">
        <p14:creationId xmlns:p14="http://schemas.microsoft.com/office/powerpoint/2010/main" val="3814312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18700" cy="1325563"/>
          </a:xfrm>
        </p:spPr>
        <p:txBody>
          <a:bodyPr>
            <a:normAutofit/>
          </a:bodyPr>
          <a:lstStyle/>
          <a:p>
            <a:pPr algn="ctr"/>
            <a:r>
              <a:rPr lang="en-GB" b="1" dirty="0"/>
              <a:t>Building relationships in the online classroom</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sz="3200" dirty="0"/>
          </a:p>
          <a:p>
            <a:pPr marL="0" indent="0" algn="ctr">
              <a:buNone/>
            </a:pPr>
            <a:r>
              <a:rPr lang="en-GB" sz="3600" dirty="0"/>
              <a:t>Building relationships</a:t>
            </a:r>
          </a:p>
          <a:p>
            <a:pPr marL="0" indent="0" algn="ctr">
              <a:buNone/>
            </a:pPr>
            <a:r>
              <a:rPr lang="en-GB" sz="3600" dirty="0"/>
              <a:t>Universal Routines</a:t>
            </a:r>
          </a:p>
          <a:p>
            <a:pPr marL="0" indent="0" algn="ctr">
              <a:buNone/>
            </a:pPr>
            <a:r>
              <a:rPr lang="en-GB" sz="3600" dirty="0"/>
              <a:t>Speaking to camera</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488266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439470" cy="1204883"/>
          </a:xfrm>
        </p:spPr>
        <p:txBody>
          <a:bodyPr>
            <a:normAutofit fontScale="90000"/>
          </a:bodyPr>
          <a:lstStyle/>
          <a:p>
            <a:pPr algn="ctr"/>
            <a:r>
              <a:rPr lang="en-GB" sz="4400" b="1" dirty="0"/>
              <a:t>Universal Routines</a:t>
            </a:r>
            <a:br>
              <a:rPr lang="en-GB"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825624"/>
            <a:ext cx="10997242" cy="4876799"/>
          </a:xfrm>
        </p:spPr>
        <p:txBody>
          <a:bodyPr>
            <a:normAutofit/>
          </a:bodyPr>
          <a:lstStyle/>
          <a:p>
            <a:pPr marL="514350" indent="-514350">
              <a:buAutoNum type="arabicPeriod"/>
            </a:pPr>
            <a:r>
              <a:rPr lang="en-GB" sz="3000" dirty="0"/>
              <a:t>What are your school’s universal online classroom behaviour expectations for students?</a:t>
            </a:r>
          </a:p>
          <a:p>
            <a:pPr marL="514350" indent="-514350">
              <a:buAutoNum type="arabicPeriod"/>
            </a:pPr>
            <a:r>
              <a:rPr lang="en-GB" sz="3000" dirty="0"/>
              <a:t>How do learning platforms support those universal routines?</a:t>
            </a:r>
          </a:p>
          <a:p>
            <a:pPr marL="514350" indent="-514350">
              <a:buAutoNum type="arabicPeriod"/>
            </a:pPr>
            <a:r>
              <a:rPr lang="en-GB" sz="3000" dirty="0"/>
              <a:t>What requirements do you have at a whole school level for lesson structure and organisation? </a:t>
            </a:r>
          </a:p>
          <a:p>
            <a:pPr marL="514350" indent="-514350">
              <a:buAutoNum type="arabicPeriod"/>
            </a:pPr>
            <a:r>
              <a:rPr lang="en-GB" sz="3000" dirty="0"/>
              <a:t>How might policy need to reflect subject specific requirements?</a:t>
            </a:r>
          </a:p>
          <a:p>
            <a:pPr marL="514350" indent="-514350">
              <a:buAutoNum type="arabicPeriod"/>
            </a:pPr>
            <a:r>
              <a:rPr lang="en-GB" sz="3000" dirty="0"/>
              <a:t>How will communication with parents support student engagement?</a:t>
            </a:r>
          </a:p>
          <a:p>
            <a:pPr marL="514350" indent="-514350">
              <a:buAutoNum type="arabicPeriod"/>
            </a:pPr>
            <a:r>
              <a:rPr lang="en-GB" sz="3000" dirty="0"/>
              <a:t>How can virtual events beyond taught lessons sustain positive relationships and support student wellbeing?</a:t>
            </a:r>
          </a:p>
          <a:p>
            <a:pPr marL="514350" indent="-514350">
              <a:buAutoNum type="arabicPeriod"/>
            </a:pPr>
            <a:endParaRPr lang="en-GB" dirty="0"/>
          </a:p>
          <a:p>
            <a:pPr marL="514350" indent="-514350">
              <a:buAutoNum type="arabicPeriod"/>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513521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08481" cy="1325563"/>
          </a:xfrm>
        </p:spPr>
        <p:txBody>
          <a:bodyPr>
            <a:noAutofit/>
          </a:bodyPr>
          <a:lstStyle/>
          <a:p>
            <a:pPr algn="ctr"/>
            <a:br>
              <a:rPr lang="en-GB" b="1" dirty="0"/>
            </a:br>
            <a:r>
              <a:rPr lang="en-GB" b="1" dirty="0"/>
              <a:t>School behaviour expectations for remote learning</a:t>
            </a:r>
            <a:br>
              <a:rPr lang="en-GB"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sz="2800" dirty="0"/>
              <a:t>What are your school’s universal online classroom behaviour expectations for students?  In particular:</a:t>
            </a:r>
          </a:p>
          <a:p>
            <a:pPr marL="514350" indent="-514350">
              <a:buAutoNum type="arabicPeriod"/>
            </a:pPr>
            <a:r>
              <a:rPr lang="en-GB" dirty="0"/>
              <a:t>Requirements for recording attendance at live lessons and reporting absence</a:t>
            </a:r>
          </a:p>
          <a:p>
            <a:pPr marL="514350" indent="-514350">
              <a:buAutoNum type="arabicPeriod"/>
            </a:pPr>
            <a:r>
              <a:rPr lang="en-GB" dirty="0"/>
              <a:t>Student cameras and using microphones in synchronous lessons</a:t>
            </a:r>
          </a:p>
          <a:p>
            <a:pPr marL="514350" indent="-514350">
              <a:buAutoNum type="arabicPeriod"/>
            </a:pPr>
            <a:r>
              <a:rPr lang="en-GB" dirty="0"/>
              <a:t>Formality of communication in “chat” functions</a:t>
            </a:r>
          </a:p>
          <a:p>
            <a:pPr marL="514350" indent="-514350">
              <a:buAutoNum type="arabicPeriod"/>
            </a:pPr>
            <a:r>
              <a:rPr lang="en-GB" dirty="0"/>
              <a:t>Routines for submission of work and meeting task deadlines</a:t>
            </a:r>
          </a:p>
          <a:p>
            <a:pPr marL="514350" indent="-514350">
              <a:buAutoNum type="arabicPeriod"/>
            </a:pPr>
            <a:endParaRPr lang="en-GB" dirty="0"/>
          </a:p>
          <a:p>
            <a:pPr marL="514350" indent="-514350">
              <a:buAutoNum type="arabicPeriod"/>
            </a:pPr>
            <a:endParaRPr lang="en-GB" dirty="0"/>
          </a:p>
          <a:p>
            <a:pPr marL="514350" indent="-514350">
              <a:buAutoNum type="arabicPeriod"/>
            </a:pPr>
            <a:endParaRPr lang="en-GB" sz="2800"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774119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611998" cy="1325563"/>
          </a:xfrm>
        </p:spPr>
        <p:txBody>
          <a:bodyPr>
            <a:normAutofit fontScale="90000"/>
          </a:bodyPr>
          <a:lstStyle/>
          <a:p>
            <a:pPr algn="ctr"/>
            <a:br>
              <a:rPr lang="en-GB" sz="4400" b="1" dirty="0"/>
            </a:br>
            <a:r>
              <a:rPr lang="en-GB" sz="4400" b="1" dirty="0"/>
              <a:t>Identifying and using virtual learning platforms to support online teaching </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825624"/>
            <a:ext cx="10876472" cy="4876799"/>
          </a:xfrm>
        </p:spPr>
        <p:txBody>
          <a:bodyPr>
            <a:normAutofit/>
          </a:bodyPr>
          <a:lstStyle/>
          <a:p>
            <a:pPr marL="0" indent="0">
              <a:buNone/>
            </a:pPr>
            <a:r>
              <a:rPr lang="en-GB" sz="3000" dirty="0"/>
              <a:t>1. Have your school leaders undertaken an evaluation of the advantages and disadvantages of potential virtual learning platforms? </a:t>
            </a:r>
          </a:p>
          <a:p>
            <a:pPr marL="0" indent="0">
              <a:buNone/>
            </a:pPr>
            <a:endParaRPr lang="en-GB" sz="3000" dirty="0"/>
          </a:p>
          <a:p>
            <a:pPr marL="0" indent="0">
              <a:buNone/>
            </a:pPr>
            <a:r>
              <a:rPr lang="en-GB" sz="3000" dirty="0"/>
              <a:t>2. Will your school adopt one centralised learning platform for the delivery of all lessons? </a:t>
            </a:r>
          </a:p>
          <a:p>
            <a:pPr marL="514350" indent="-514350">
              <a:buAutoNum type="arabicPeriod"/>
            </a:pPr>
            <a:endParaRPr lang="en-GB" sz="3000" dirty="0"/>
          </a:p>
          <a:p>
            <a:pPr marL="0" indent="0">
              <a:buNone/>
            </a:pPr>
            <a:r>
              <a:rPr lang="en-GB" sz="3000" dirty="0"/>
              <a:t>3. How will professional development opportunities ensure that teachers in your school are ready to switch to teaching online lessons at short notice?</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650196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6"/>
            <a:ext cx="7577493" cy="980596"/>
          </a:xfrm>
        </p:spPr>
        <p:txBody>
          <a:bodyPr>
            <a:normAutofit fontScale="90000"/>
          </a:bodyPr>
          <a:lstStyle/>
          <a:p>
            <a:pPr algn="ctr"/>
            <a:r>
              <a:rPr lang="en-GB" sz="3600" b="1" dirty="0"/>
              <a:t>Organisation requirements for lesson structure</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345723"/>
            <a:ext cx="10515600" cy="810882"/>
          </a:xfrm>
        </p:spPr>
        <p:txBody>
          <a:bodyPr>
            <a:normAutofit/>
          </a:bodyPr>
          <a:lstStyle/>
          <a:p>
            <a:pPr marL="0" indent="0" algn="ctr">
              <a:buNone/>
            </a:pPr>
            <a:r>
              <a:rPr lang="en-GB" dirty="0"/>
              <a:t>T</a:t>
            </a:r>
            <a:r>
              <a:rPr lang="en-GB" sz="2800" dirty="0"/>
              <a:t>emplate for a lesson of 60 minutes duration:</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graphicFrame>
        <p:nvGraphicFramePr>
          <p:cNvPr id="6" name="Table 6">
            <a:extLst>
              <a:ext uri="{FF2B5EF4-FFF2-40B4-BE49-F238E27FC236}">
                <a16:creationId xmlns:a16="http://schemas.microsoft.com/office/drawing/2014/main" id="{3B26A599-F04C-42F7-83E8-846FDBA61B3F}"/>
              </a:ext>
            </a:extLst>
          </p:cNvPr>
          <p:cNvGraphicFramePr>
            <a:graphicFrameLocks noGrp="1"/>
          </p:cNvGraphicFramePr>
          <p:nvPr/>
        </p:nvGraphicFramePr>
        <p:xfrm>
          <a:off x="130174" y="2291541"/>
          <a:ext cx="11931652" cy="4550405"/>
        </p:xfrm>
        <a:graphic>
          <a:graphicData uri="http://schemas.openxmlformats.org/drawingml/2006/table">
            <a:tbl>
              <a:tblPr firstRow="1" bandRow="1">
                <a:tableStyleId>{5C22544A-7EE6-4342-B048-85BDC9FD1C3A}</a:tableStyleId>
              </a:tblPr>
              <a:tblGrid>
                <a:gridCol w="1679230">
                  <a:extLst>
                    <a:ext uri="{9D8B030D-6E8A-4147-A177-3AD203B41FA5}">
                      <a16:colId xmlns:a16="http://schemas.microsoft.com/office/drawing/2014/main" val="1099849833"/>
                    </a:ext>
                  </a:extLst>
                </a:gridCol>
                <a:gridCol w="5572643">
                  <a:extLst>
                    <a:ext uri="{9D8B030D-6E8A-4147-A177-3AD203B41FA5}">
                      <a16:colId xmlns:a16="http://schemas.microsoft.com/office/drawing/2014/main" val="469805936"/>
                    </a:ext>
                  </a:extLst>
                </a:gridCol>
                <a:gridCol w="4679779">
                  <a:extLst>
                    <a:ext uri="{9D8B030D-6E8A-4147-A177-3AD203B41FA5}">
                      <a16:colId xmlns:a16="http://schemas.microsoft.com/office/drawing/2014/main" val="2454540597"/>
                    </a:ext>
                  </a:extLst>
                </a:gridCol>
              </a:tblGrid>
              <a:tr h="495993">
                <a:tc>
                  <a:txBody>
                    <a:bodyPr/>
                    <a:lstStyle/>
                    <a:p>
                      <a:r>
                        <a:rPr lang="en-GB" sz="2800" dirty="0">
                          <a:solidFill>
                            <a:schemeClr val="tx1"/>
                          </a:solidFill>
                        </a:rPr>
                        <a:t>Minutes</a:t>
                      </a:r>
                    </a:p>
                  </a:txBody>
                  <a:tcPr>
                    <a:solidFill>
                      <a:schemeClr val="accent4">
                        <a:lumMod val="20000"/>
                        <a:lumOff val="80000"/>
                      </a:schemeClr>
                    </a:solidFill>
                  </a:tcPr>
                </a:tc>
                <a:tc>
                  <a:txBody>
                    <a:bodyPr/>
                    <a:lstStyle/>
                    <a:p>
                      <a:r>
                        <a:rPr lang="en-GB" sz="2800" dirty="0">
                          <a:solidFill>
                            <a:schemeClr val="tx1"/>
                          </a:solidFill>
                        </a:rPr>
                        <a:t>Activity</a:t>
                      </a:r>
                    </a:p>
                  </a:txBody>
                  <a:tcPr>
                    <a:solidFill>
                      <a:schemeClr val="accent4">
                        <a:lumMod val="20000"/>
                        <a:lumOff val="80000"/>
                      </a:schemeClr>
                    </a:solidFill>
                  </a:tcPr>
                </a:tc>
                <a:tc>
                  <a:txBody>
                    <a:bodyPr/>
                    <a:lstStyle/>
                    <a:p>
                      <a:r>
                        <a:rPr lang="en-GB" sz="2800" dirty="0">
                          <a:solidFill>
                            <a:schemeClr val="tx1"/>
                          </a:solidFill>
                        </a:rPr>
                        <a:t>Mode</a:t>
                      </a:r>
                    </a:p>
                  </a:txBody>
                  <a:tcPr>
                    <a:solidFill>
                      <a:schemeClr val="accent4">
                        <a:lumMod val="20000"/>
                        <a:lumOff val="80000"/>
                      </a:schemeClr>
                    </a:solidFill>
                  </a:tcPr>
                </a:tc>
                <a:extLst>
                  <a:ext uri="{0D108BD9-81ED-4DB2-BD59-A6C34878D82A}">
                    <a16:rowId xmlns:a16="http://schemas.microsoft.com/office/drawing/2014/main" val="1118226113"/>
                  </a:ext>
                </a:extLst>
              </a:tr>
              <a:tr h="1289045">
                <a:tc>
                  <a:txBody>
                    <a:bodyPr/>
                    <a:lstStyle/>
                    <a:p>
                      <a:r>
                        <a:rPr lang="en-GB" sz="3200" dirty="0"/>
                        <a:t>0 - 20</a:t>
                      </a:r>
                    </a:p>
                  </a:txBody>
                  <a:tcPr>
                    <a:solidFill>
                      <a:schemeClr val="accent4">
                        <a:lumMod val="20000"/>
                        <a:lumOff val="80000"/>
                      </a:schemeClr>
                    </a:solidFill>
                  </a:tcPr>
                </a:tc>
                <a:tc>
                  <a:txBody>
                    <a:bodyPr/>
                    <a:lstStyle/>
                    <a:p>
                      <a:r>
                        <a:rPr lang="en-GB" sz="2800" dirty="0"/>
                        <a:t>Teacher recap, direct instruction and checking for understanding</a:t>
                      </a:r>
                    </a:p>
                  </a:txBody>
                  <a:tcPr>
                    <a:solidFill>
                      <a:schemeClr val="accent4">
                        <a:lumMod val="20000"/>
                        <a:lumOff val="80000"/>
                      </a:schemeClr>
                    </a:solidFill>
                  </a:tcPr>
                </a:tc>
                <a:tc>
                  <a:txBody>
                    <a:bodyPr/>
                    <a:lstStyle/>
                    <a:p>
                      <a:r>
                        <a:rPr lang="en-GB" sz="2800" dirty="0"/>
                        <a:t>Synchronous</a:t>
                      </a:r>
                    </a:p>
                  </a:txBody>
                  <a:tcPr>
                    <a:solidFill>
                      <a:schemeClr val="accent4">
                        <a:lumMod val="20000"/>
                        <a:lumOff val="80000"/>
                      </a:schemeClr>
                    </a:solidFill>
                  </a:tcPr>
                </a:tc>
                <a:extLst>
                  <a:ext uri="{0D108BD9-81ED-4DB2-BD59-A6C34878D82A}">
                    <a16:rowId xmlns:a16="http://schemas.microsoft.com/office/drawing/2014/main" val="1976748431"/>
                  </a:ext>
                </a:extLst>
              </a:tr>
              <a:tr h="1312922">
                <a:tc>
                  <a:txBody>
                    <a:bodyPr/>
                    <a:lstStyle/>
                    <a:p>
                      <a:r>
                        <a:rPr lang="en-GB" sz="3200" dirty="0"/>
                        <a:t>20 - 45</a:t>
                      </a:r>
                    </a:p>
                  </a:txBody>
                  <a:tcPr>
                    <a:solidFill>
                      <a:schemeClr val="accent4">
                        <a:lumMod val="20000"/>
                        <a:lumOff val="80000"/>
                      </a:schemeClr>
                    </a:solidFill>
                  </a:tcPr>
                </a:tc>
                <a:tc>
                  <a:txBody>
                    <a:bodyPr/>
                    <a:lstStyle/>
                    <a:p>
                      <a:r>
                        <a:rPr lang="en-GB" sz="2800" dirty="0"/>
                        <a:t>Student independent practice </a:t>
                      </a:r>
                    </a:p>
                  </a:txBody>
                  <a:tcPr>
                    <a:solidFill>
                      <a:schemeClr val="accent4">
                        <a:lumMod val="20000"/>
                        <a:lumOff val="80000"/>
                      </a:schemeClr>
                    </a:solidFill>
                  </a:tcPr>
                </a:tc>
                <a:tc>
                  <a:txBody>
                    <a:bodyPr/>
                    <a:lstStyle/>
                    <a:p>
                      <a:r>
                        <a:rPr lang="en-GB" sz="2800" dirty="0"/>
                        <a:t>Synchronous or offline. </a:t>
                      </a:r>
                      <a:r>
                        <a:rPr lang="en-GB" sz="2800" i="1" dirty="0"/>
                        <a:t>Teacher remains online to respond to student queries</a:t>
                      </a:r>
                    </a:p>
                  </a:txBody>
                  <a:tcPr>
                    <a:solidFill>
                      <a:schemeClr val="accent4">
                        <a:lumMod val="20000"/>
                        <a:lumOff val="80000"/>
                      </a:schemeClr>
                    </a:solidFill>
                  </a:tcPr>
                </a:tc>
                <a:extLst>
                  <a:ext uri="{0D108BD9-81ED-4DB2-BD59-A6C34878D82A}">
                    <a16:rowId xmlns:a16="http://schemas.microsoft.com/office/drawing/2014/main" val="3219589826"/>
                  </a:ext>
                </a:extLst>
              </a:tr>
              <a:tr h="1312922">
                <a:tc>
                  <a:txBody>
                    <a:bodyPr/>
                    <a:lstStyle/>
                    <a:p>
                      <a:r>
                        <a:rPr lang="en-GB" sz="3200" dirty="0"/>
                        <a:t>45 - 60</a:t>
                      </a:r>
                    </a:p>
                  </a:txBody>
                  <a:tcPr>
                    <a:solidFill>
                      <a:schemeClr val="accent4">
                        <a:lumMod val="20000"/>
                        <a:lumOff val="80000"/>
                      </a:schemeClr>
                    </a:solidFill>
                  </a:tcPr>
                </a:tc>
                <a:tc>
                  <a:txBody>
                    <a:bodyPr/>
                    <a:lstStyle/>
                    <a:p>
                      <a:r>
                        <a:rPr lang="en-GB" sz="2800" dirty="0"/>
                        <a:t>Students submit work and have screen break before next scheduled lesson.</a:t>
                      </a:r>
                    </a:p>
                  </a:txBody>
                  <a:tcPr>
                    <a:solidFill>
                      <a:schemeClr val="accent4">
                        <a:lumMod val="20000"/>
                        <a:lumOff val="80000"/>
                      </a:schemeClr>
                    </a:solidFill>
                  </a:tcPr>
                </a:tc>
                <a:tc>
                  <a:txBody>
                    <a:bodyPr/>
                    <a:lstStyle/>
                    <a:p>
                      <a:endParaRPr lang="en-GB" sz="2800" dirty="0"/>
                    </a:p>
                    <a:p>
                      <a:r>
                        <a:rPr lang="en-GB" sz="2800" dirty="0"/>
                        <a:t>Hybrid, to include whole class synchronous plenary.</a:t>
                      </a:r>
                    </a:p>
                  </a:txBody>
                  <a:tcPr>
                    <a:solidFill>
                      <a:schemeClr val="accent4">
                        <a:lumMod val="20000"/>
                        <a:lumOff val="80000"/>
                      </a:schemeClr>
                    </a:solidFill>
                  </a:tcPr>
                </a:tc>
                <a:extLst>
                  <a:ext uri="{0D108BD9-81ED-4DB2-BD59-A6C34878D82A}">
                    <a16:rowId xmlns:a16="http://schemas.microsoft.com/office/drawing/2014/main" val="2694404644"/>
                  </a:ext>
                </a:extLst>
              </a:tr>
            </a:tbl>
          </a:graphicData>
        </a:graphic>
      </p:graphicFrame>
    </p:spTree>
    <p:extLst>
      <p:ext uri="{BB962C8B-B14F-4D97-AF65-F5344CB8AC3E}">
        <p14:creationId xmlns:p14="http://schemas.microsoft.com/office/powerpoint/2010/main" val="3972652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1: </a:t>
            </a:r>
            <a:br>
              <a:rPr lang="en-GB" sz="3200" b="1" dirty="0"/>
            </a:br>
            <a:r>
              <a:rPr lang="en-GB" sz="3200" b="1" dirty="0"/>
              <a:t>Preparing an Effective Online Learning Approach</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b="1" dirty="0"/>
              <a:t>Content</a:t>
            </a:r>
          </a:p>
          <a:p>
            <a:pPr marL="0" indent="0">
              <a:buNone/>
            </a:pPr>
            <a:r>
              <a:rPr lang="en-GB" dirty="0"/>
              <a:t>1. Synchronous and asynchronous learning</a:t>
            </a:r>
          </a:p>
          <a:p>
            <a:pPr marL="0" indent="0">
              <a:buNone/>
            </a:pPr>
            <a:r>
              <a:rPr lang="en-GB" dirty="0"/>
              <a:t>2. Maximising quality of teaching</a:t>
            </a:r>
          </a:p>
          <a:p>
            <a:pPr marL="0" indent="0">
              <a:buNone/>
            </a:pPr>
            <a:r>
              <a:rPr lang="en-GB" dirty="0"/>
              <a:t>3. Tackling disadvantage</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2706797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70459" cy="1325563"/>
          </a:xfrm>
        </p:spPr>
        <p:txBody>
          <a:bodyPr>
            <a:normAutofit fontScale="90000"/>
          </a:bodyPr>
          <a:lstStyle/>
          <a:p>
            <a:pPr algn="ctr"/>
            <a:br>
              <a:rPr lang="en-GB" sz="3600" b="1" dirty="0"/>
            </a:br>
            <a:r>
              <a:rPr lang="en-GB" sz="3600" b="1" dirty="0"/>
              <a:t>Considering subject specific requirements:</a:t>
            </a:r>
            <a:br>
              <a:rPr lang="en-GB" sz="3600" b="1" dirty="0"/>
            </a:br>
            <a:r>
              <a:rPr lang="en-GB" sz="3600" b="1" dirty="0"/>
              <a:t>Questions </a:t>
            </a:r>
            <a:br>
              <a:rPr lang="en-GB" sz="4400"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10551" y="2156604"/>
            <a:ext cx="11751275" cy="4545820"/>
          </a:xfrm>
        </p:spPr>
        <p:txBody>
          <a:bodyPr>
            <a:normAutofit lnSpcReduction="10000"/>
          </a:bodyPr>
          <a:lstStyle/>
          <a:p>
            <a:pPr marL="514350" indent="-514350">
              <a:buAutoNum type="arabicPeriod"/>
            </a:pPr>
            <a:r>
              <a:rPr lang="en-GB" dirty="0"/>
              <a:t>What adaptions to a school policy about universal routines are necessary for specific subjects, in particular practical subjects such as Art, drama, music, technology and PE?</a:t>
            </a:r>
          </a:p>
          <a:p>
            <a:pPr marL="514350" indent="-514350">
              <a:buAutoNum type="arabicPeriod"/>
            </a:pPr>
            <a:endParaRPr lang="en-GB" dirty="0"/>
          </a:p>
          <a:p>
            <a:pPr marL="514350" indent="-514350">
              <a:buAutoNum type="arabicPeriod"/>
            </a:pPr>
            <a:r>
              <a:rPr lang="en-GB" dirty="0"/>
              <a:t>Are there specific technologies and tools which are particularly useful for certain subject areas, for example visualiser cameras for direct instruction in in Art, breakout rooms for group discussion or reading  in Drama?</a:t>
            </a:r>
          </a:p>
          <a:p>
            <a:pPr marL="514350" indent="-514350">
              <a:buAutoNum type="arabicPeriod"/>
            </a:pPr>
            <a:endParaRPr lang="en-GB" dirty="0"/>
          </a:p>
          <a:p>
            <a:pPr marL="514350" indent="-514350">
              <a:buAutoNum type="arabicPeriod"/>
            </a:pPr>
            <a:r>
              <a:rPr lang="en-GB" dirty="0"/>
              <a:t>Do students in some subjects or studying certain qualifications require more extended periods of offline work, with individual tutorial appointments with their teachers?</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54188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249689" cy="1325563"/>
          </a:xfrm>
        </p:spPr>
        <p:txBody>
          <a:bodyPr/>
          <a:lstStyle/>
          <a:p>
            <a:pPr algn="ctr"/>
            <a:r>
              <a:rPr lang="en-GB" b="1" dirty="0"/>
              <a:t>Communication with Parents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45057" y="1825624"/>
            <a:ext cx="11335109" cy="4876799"/>
          </a:xfrm>
        </p:spPr>
        <p:txBody>
          <a:bodyPr>
            <a:normAutofit/>
          </a:bodyPr>
          <a:lstStyle/>
          <a:p>
            <a:pPr marL="0" indent="0">
              <a:buNone/>
            </a:pPr>
            <a:endParaRPr lang="en-GB" dirty="0"/>
          </a:p>
          <a:p>
            <a:pPr marL="0" indent="0">
              <a:buNone/>
            </a:pPr>
            <a:r>
              <a:rPr lang="en-GB" sz="3000" dirty="0">
                <a:hlinkClick r:id="rId3"/>
              </a:rPr>
              <a:t>Here</a:t>
            </a:r>
            <a:r>
              <a:rPr lang="en-GB" sz="3000" dirty="0"/>
              <a:t> is an example of Bennett Memorial’s Diocesan School’s approach to remote teaching.</a:t>
            </a:r>
          </a:p>
          <a:p>
            <a:pPr marL="0" indent="0">
              <a:buNone/>
            </a:pPr>
            <a:r>
              <a:rPr lang="en-GB" sz="3000" dirty="0"/>
              <a:t>The questions which are contained within the document may be useful starting points for school leaders to consider how to communicate to parents how teaching will be organised online, what parents and students can expect and how parents can support their child.</a:t>
            </a:r>
          </a:p>
          <a:p>
            <a:pPr marL="0" indent="0">
              <a:buNone/>
            </a:pPr>
            <a:endParaRPr lang="en-GB" sz="3000" dirty="0"/>
          </a:p>
          <a:p>
            <a:pPr marL="0" indent="0">
              <a:buNone/>
            </a:pPr>
            <a:r>
              <a:rPr lang="en-GB" sz="3000" dirty="0"/>
              <a:t>Module 2 will consider this template in more depth and lesson planning for specific subjects.</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4"/>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624700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629251" cy="1325563"/>
          </a:xfrm>
        </p:spPr>
        <p:txBody>
          <a:bodyPr/>
          <a:lstStyle/>
          <a:p>
            <a:pPr algn="ctr"/>
            <a:r>
              <a:rPr lang="en-GB" b="1" dirty="0"/>
              <a:t>Maintaining School Ethos </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2035833"/>
            <a:ext cx="10515600" cy="4141129"/>
          </a:xfrm>
        </p:spPr>
        <p:txBody>
          <a:bodyPr>
            <a:normAutofit fontScale="85000" lnSpcReduction="20000"/>
          </a:bodyPr>
          <a:lstStyle/>
          <a:p>
            <a:pPr marL="0" indent="0">
              <a:buNone/>
            </a:pPr>
            <a:endParaRPr lang="en-GB" sz="3200" dirty="0"/>
          </a:p>
          <a:p>
            <a:pPr marL="0" indent="0">
              <a:buNone/>
            </a:pPr>
            <a:r>
              <a:rPr lang="en-GB" sz="3200" dirty="0"/>
              <a:t>Assemblies</a:t>
            </a:r>
          </a:p>
          <a:p>
            <a:pPr marL="0" indent="0">
              <a:buNone/>
            </a:pPr>
            <a:r>
              <a:rPr lang="en-GB" sz="3200" dirty="0"/>
              <a:t>Tutorials</a:t>
            </a:r>
          </a:p>
          <a:p>
            <a:pPr marL="0" indent="0">
              <a:buNone/>
            </a:pPr>
            <a:r>
              <a:rPr lang="en-GB" sz="3200" dirty="0"/>
              <a:t>Online tournaments</a:t>
            </a:r>
          </a:p>
          <a:p>
            <a:pPr marL="0" indent="0">
              <a:buNone/>
            </a:pPr>
            <a:r>
              <a:rPr lang="en-GB" sz="3200" dirty="0"/>
              <a:t>Publication and display of students’ creative writing and art projects</a:t>
            </a:r>
          </a:p>
          <a:p>
            <a:pPr marL="0" indent="0">
              <a:buNone/>
            </a:pPr>
            <a:r>
              <a:rPr lang="en-GB" sz="3200" dirty="0"/>
              <a:t>Parent newsletters and use of social media to celebrate achievements</a:t>
            </a:r>
          </a:p>
          <a:p>
            <a:pPr marL="0" indent="0">
              <a:buNone/>
            </a:pPr>
            <a:endParaRPr lang="en-GB" sz="3200" dirty="0"/>
          </a:p>
          <a:p>
            <a:pPr marL="0" indent="0">
              <a:buNone/>
            </a:pPr>
            <a:r>
              <a:rPr lang="en-GB" sz="3200" dirty="0"/>
              <a:t>Module 3 will consider how to maximise engagement with some specific case studies.</a:t>
            </a:r>
          </a:p>
          <a:p>
            <a:pPr marL="0" indent="0">
              <a:buNone/>
            </a:pPr>
            <a:r>
              <a:rPr lang="en-GB" sz="2800" dirty="0"/>
              <a:t> </a:t>
            </a: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26688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60240" cy="877079"/>
          </a:xfrm>
        </p:spPr>
        <p:txBody>
          <a:bodyPr/>
          <a:lstStyle/>
          <a:p>
            <a:pPr algn="ctr"/>
            <a:r>
              <a:rPr lang="en-GB" b="1" dirty="0"/>
              <a:t>Planning Remote Lessons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199" y="1825625"/>
            <a:ext cx="10617679" cy="4667250"/>
          </a:xfrm>
        </p:spPr>
        <p:txBody>
          <a:bodyPr>
            <a:normAutofit/>
          </a:bodyPr>
          <a:lstStyle/>
          <a:p>
            <a:pPr marL="0" indent="0">
              <a:buNone/>
            </a:pPr>
            <a:r>
              <a:rPr lang="en-GB" sz="3200" b="1" dirty="0"/>
              <a:t>Lesson plans will require</a:t>
            </a:r>
            <a:r>
              <a:rPr lang="en-GB" sz="3200" dirty="0"/>
              <a:t>:</a:t>
            </a:r>
          </a:p>
          <a:p>
            <a:pPr marL="0" indent="0">
              <a:buNone/>
            </a:pPr>
            <a:r>
              <a:rPr lang="en-GB" sz="3200" dirty="0"/>
              <a:t>Examples and models</a:t>
            </a:r>
          </a:p>
          <a:p>
            <a:pPr marL="0" indent="0">
              <a:buNone/>
            </a:pPr>
            <a:r>
              <a:rPr lang="en-GB" sz="3200" dirty="0"/>
              <a:t>Scripts for direct instruction and explanation</a:t>
            </a:r>
          </a:p>
          <a:p>
            <a:pPr marL="0" indent="0">
              <a:buNone/>
            </a:pPr>
            <a:r>
              <a:rPr lang="en-GB" sz="3200" dirty="0"/>
              <a:t>Attention to pace and pause time</a:t>
            </a:r>
          </a:p>
          <a:p>
            <a:pPr marL="0" indent="0">
              <a:buNone/>
            </a:pPr>
            <a:r>
              <a:rPr lang="en-GB" sz="3200" dirty="0"/>
              <a:t>Dual coding</a:t>
            </a:r>
          </a:p>
          <a:p>
            <a:pPr marL="0" indent="0">
              <a:buNone/>
            </a:pPr>
            <a:r>
              <a:rPr lang="en-GB" sz="3200" dirty="0"/>
              <a:t>Approaches and resources which remove extraneous load and maintain attention</a:t>
            </a:r>
          </a:p>
          <a:p>
            <a:pPr marL="0" indent="0">
              <a:buNone/>
            </a:pPr>
            <a:r>
              <a:rPr lang="en-GB" sz="3200" dirty="0"/>
              <a:t>Strategies to ensure that students will complete the work</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707992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0678" cy="1325563"/>
          </a:xfrm>
        </p:spPr>
        <p:txBody>
          <a:bodyPr/>
          <a:lstStyle/>
          <a:p>
            <a:pPr algn="ctr"/>
            <a:r>
              <a:rPr lang="en-GB" sz="4400" b="1" dirty="0"/>
              <a:t>Examples and models</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i="1" dirty="0"/>
          </a:p>
          <a:p>
            <a:pPr marL="0" indent="0" algn="ctr">
              <a:buNone/>
            </a:pPr>
            <a:endParaRPr lang="en-GB" i="1" dirty="0"/>
          </a:p>
          <a:p>
            <a:pPr marL="0" indent="0" algn="ctr">
              <a:buNone/>
            </a:pPr>
            <a:endParaRPr lang="en-GB" i="1" dirty="0"/>
          </a:p>
          <a:p>
            <a:pPr marL="0" indent="0" algn="ctr">
              <a:buNone/>
            </a:pPr>
            <a:r>
              <a:rPr lang="en-GB" i="1" dirty="0"/>
              <a:t>Image required</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6397526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629251" cy="1325563"/>
          </a:xfrm>
        </p:spPr>
        <p:txBody>
          <a:bodyPr>
            <a:normAutofit fontScale="90000"/>
          </a:bodyPr>
          <a:lstStyle/>
          <a:p>
            <a:pPr algn="ctr"/>
            <a:br>
              <a:rPr lang="en-GB" sz="4400" b="1" dirty="0"/>
            </a:br>
            <a:r>
              <a:rPr lang="en-GB" sz="4400" b="1" dirty="0"/>
              <a:t>Scripting  direct instruction and explanation</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i="1" dirty="0"/>
          </a:p>
          <a:p>
            <a:pPr marL="0" indent="0" algn="ctr">
              <a:buNone/>
            </a:pPr>
            <a:endParaRPr lang="en-GB" i="1" dirty="0"/>
          </a:p>
          <a:p>
            <a:pPr marL="0" indent="0" algn="ctr">
              <a:buNone/>
            </a:pPr>
            <a:r>
              <a:rPr lang="en-GB" i="1" dirty="0"/>
              <a:t>Image required</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3845433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08481" cy="1325563"/>
          </a:xfrm>
        </p:spPr>
        <p:txBody>
          <a:bodyPr>
            <a:normAutofit fontScale="90000"/>
          </a:bodyPr>
          <a:lstStyle/>
          <a:p>
            <a:pPr algn="ctr"/>
            <a:r>
              <a:rPr lang="en-GB" sz="4400" b="1" dirty="0"/>
              <a:t>Attention to pace and pause time</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i="1" dirty="0"/>
          </a:p>
          <a:p>
            <a:pPr marL="0" indent="0" algn="ctr">
              <a:buNone/>
            </a:pPr>
            <a:endParaRPr lang="en-GB" i="1" dirty="0"/>
          </a:p>
          <a:p>
            <a:pPr marL="0" indent="0" algn="ctr">
              <a:buNone/>
            </a:pPr>
            <a:r>
              <a:rPr lang="en-GB" i="1" dirty="0"/>
              <a:t>Image required</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4397395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53206" cy="1325563"/>
          </a:xfrm>
        </p:spPr>
        <p:txBody>
          <a:bodyPr/>
          <a:lstStyle/>
          <a:p>
            <a:pPr algn="ctr"/>
            <a:r>
              <a:rPr lang="en-GB" sz="4400" b="1" dirty="0"/>
              <a:t>Dual coding</a:t>
            </a:r>
            <a:br>
              <a:rPr lang="en-GB" sz="4400" b="1" dirty="0"/>
            </a:b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pic>
        <p:nvPicPr>
          <p:cNvPr id="1028" name="Picture 4" descr="OliCav">
            <a:extLst>
              <a:ext uri="{FF2B5EF4-FFF2-40B4-BE49-F238E27FC236}">
                <a16:creationId xmlns:a16="http://schemas.microsoft.com/office/drawing/2014/main" id="{6A3559EF-258C-42B6-9C05-8A3354162904}"/>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3927895" y="998348"/>
            <a:ext cx="4468482" cy="4486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51B77C4-81BE-4845-80AF-7E8B69083BE2}"/>
              </a:ext>
            </a:extLst>
          </p:cNvPr>
          <p:cNvSpPr txBox="1"/>
          <p:nvPr/>
        </p:nvSpPr>
        <p:spPr>
          <a:xfrm>
            <a:off x="8660920" y="2285092"/>
            <a:ext cx="3191773" cy="1200329"/>
          </a:xfrm>
          <a:prstGeom prst="rect">
            <a:avLst/>
          </a:prstGeom>
          <a:noFill/>
        </p:spPr>
        <p:txBody>
          <a:bodyPr wrap="square" rtlCol="0">
            <a:spAutoFit/>
          </a:bodyPr>
          <a:lstStyle/>
          <a:p>
            <a:endParaRPr lang="en-GB" sz="3200" dirty="0"/>
          </a:p>
          <a:p>
            <a:r>
              <a:rPr lang="en-GB" sz="4000" dirty="0"/>
              <a:t>Visual input</a:t>
            </a:r>
          </a:p>
        </p:txBody>
      </p:sp>
      <p:sp>
        <p:nvSpPr>
          <p:cNvPr id="7" name="TextBox 6">
            <a:extLst>
              <a:ext uri="{FF2B5EF4-FFF2-40B4-BE49-F238E27FC236}">
                <a16:creationId xmlns:a16="http://schemas.microsoft.com/office/drawing/2014/main" id="{2B9931BA-F91E-45C8-8E19-187759D993A5}"/>
              </a:ext>
            </a:extLst>
          </p:cNvPr>
          <p:cNvSpPr txBox="1"/>
          <p:nvPr/>
        </p:nvSpPr>
        <p:spPr>
          <a:xfrm>
            <a:off x="529088" y="2387326"/>
            <a:ext cx="3398807" cy="1261884"/>
          </a:xfrm>
          <a:prstGeom prst="rect">
            <a:avLst/>
          </a:prstGeom>
          <a:noFill/>
        </p:spPr>
        <p:txBody>
          <a:bodyPr wrap="square" rtlCol="0">
            <a:spAutoFit/>
          </a:bodyPr>
          <a:lstStyle/>
          <a:p>
            <a:endParaRPr lang="en-GB" sz="3600" dirty="0"/>
          </a:p>
          <a:p>
            <a:r>
              <a:rPr lang="en-GB" sz="4000" dirty="0"/>
              <a:t>Auditory input</a:t>
            </a:r>
          </a:p>
        </p:txBody>
      </p:sp>
    </p:spTree>
    <p:extLst>
      <p:ext uri="{BB962C8B-B14F-4D97-AF65-F5344CB8AC3E}">
        <p14:creationId xmlns:p14="http://schemas.microsoft.com/office/powerpoint/2010/main" val="2780763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94746" cy="1325563"/>
          </a:xfrm>
        </p:spPr>
        <p:txBody>
          <a:bodyPr>
            <a:normAutofit fontScale="90000"/>
          </a:bodyPr>
          <a:lstStyle/>
          <a:p>
            <a:pPr algn="ctr"/>
            <a:br>
              <a:rPr lang="en-GB" sz="4400" dirty="0">
                <a:solidFill>
                  <a:prstClr val="black"/>
                </a:solidFill>
                <a:latin typeface="Calibri" panose="020F0502020204030204"/>
              </a:rPr>
            </a:br>
            <a:r>
              <a:rPr lang="en-GB" sz="4400" dirty="0">
                <a:solidFill>
                  <a:prstClr val="black"/>
                </a:solidFill>
                <a:latin typeface="Calibri" panose="020F0502020204030204"/>
              </a:rPr>
              <a:t>R</a:t>
            </a:r>
            <a:r>
              <a:rPr kumimoji="0" lang="en-GB" sz="4400" i="0" u="none" strike="noStrike" kern="1200" cap="none" spc="0" normalizeH="0" baseline="0" noProof="0" dirty="0" err="1">
                <a:ln>
                  <a:noFill/>
                </a:ln>
                <a:solidFill>
                  <a:prstClr val="black"/>
                </a:solidFill>
                <a:effectLst/>
                <a:uLnTx/>
                <a:uFillTx/>
                <a:latin typeface="Calibri" panose="020F0502020204030204"/>
                <a:ea typeface="+mn-ea"/>
                <a:cs typeface="+mn-cs"/>
              </a:rPr>
              <a:t>emoving</a:t>
            </a:r>
            <a:r>
              <a:rPr kumimoji="0" lang="en-GB" sz="4400" i="0" u="none" strike="noStrike" kern="1200" cap="none" spc="0" normalizeH="0" baseline="0" noProof="0" dirty="0">
                <a:ln>
                  <a:noFill/>
                </a:ln>
                <a:solidFill>
                  <a:prstClr val="black"/>
                </a:solidFill>
                <a:effectLst/>
                <a:uLnTx/>
                <a:uFillTx/>
                <a:latin typeface="Calibri" panose="020F0502020204030204"/>
                <a:ea typeface="+mn-ea"/>
                <a:cs typeface="+mn-cs"/>
              </a:rPr>
              <a:t> extraneous load and maintaining attention</a:t>
            </a:r>
            <a:b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sz="3200" dirty="0"/>
              <a:t>Optimum conditions for students’ workspaces</a:t>
            </a:r>
          </a:p>
          <a:p>
            <a:pPr marL="0" indent="0">
              <a:buNone/>
            </a:pPr>
            <a:r>
              <a:rPr lang="en-GB" sz="3200" dirty="0"/>
              <a:t>Universal slide as lesson commences</a:t>
            </a:r>
          </a:p>
          <a:p>
            <a:pPr marL="0" indent="0">
              <a:buNone/>
            </a:pPr>
            <a:r>
              <a:rPr lang="en-GB" sz="3200" dirty="0"/>
              <a:t>Efficient, strong starts including a “Do Now” task within the first minutes of the lesson</a:t>
            </a:r>
          </a:p>
          <a:p>
            <a:pPr marL="0" indent="0">
              <a:buNone/>
            </a:pPr>
            <a:r>
              <a:rPr lang="en-GB" sz="3200" dirty="0"/>
              <a:t>In synchronous modes of teaching using tools to require feedback and checks for understanding, including cold calling and “shout outs”. </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67948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767274" cy="1325563"/>
          </a:xfrm>
        </p:spPr>
        <p:txBody>
          <a:bodyPr>
            <a:normAutofit fontScale="90000"/>
          </a:bodyPr>
          <a:lstStyle/>
          <a:p>
            <a:pPr algn="ctr"/>
            <a:br>
              <a:rPr lang="en-GB" sz="4400" b="1" dirty="0"/>
            </a:br>
            <a:r>
              <a:rPr lang="en-GB" sz="4400" b="1" dirty="0"/>
              <a:t>Student accountability for work completion</a:t>
            </a:r>
            <a:br>
              <a:rPr lang="en-GB" sz="4400" b="1" dirty="0"/>
            </a:br>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327804" y="2053087"/>
            <a:ext cx="11024558" cy="4439788"/>
          </a:xfrm>
        </p:spPr>
        <p:txBody>
          <a:bodyPr>
            <a:normAutofit/>
          </a:bodyPr>
          <a:lstStyle/>
          <a:p>
            <a:pPr marL="0" indent="0">
              <a:buNone/>
            </a:pPr>
            <a:r>
              <a:rPr lang="en-GB" sz="3200" dirty="0"/>
              <a:t>Breakout rooms</a:t>
            </a:r>
          </a:p>
          <a:p>
            <a:pPr marL="0" indent="0">
              <a:buNone/>
            </a:pPr>
            <a:r>
              <a:rPr lang="en-GB" sz="3200" dirty="0"/>
              <a:t>Acknowledging students’ participation and responding to their work</a:t>
            </a:r>
          </a:p>
          <a:p>
            <a:pPr marL="0" indent="0">
              <a:buNone/>
            </a:pPr>
            <a:r>
              <a:rPr lang="en-GB" sz="3200" dirty="0"/>
              <a:t>Cold calling</a:t>
            </a:r>
          </a:p>
          <a:p>
            <a:pPr marL="0" indent="0">
              <a:buNone/>
            </a:pPr>
            <a:r>
              <a:rPr lang="en-GB" sz="3200" dirty="0"/>
              <a:t>Use a range of methods for students to submit their work</a:t>
            </a:r>
          </a:p>
          <a:p>
            <a:pPr marL="0" indent="0">
              <a:buNone/>
            </a:pPr>
            <a:r>
              <a:rPr lang="en-GB" sz="3200" dirty="0"/>
              <a:t>Name checking students as polls are submitted, quizzes completed and work is submitted</a:t>
            </a:r>
          </a:p>
          <a:p>
            <a:pPr marL="0" indent="0">
              <a:buNone/>
            </a:pPr>
            <a:r>
              <a:rPr lang="en-GB" sz="3200" dirty="0"/>
              <a:t>Competition and class challenges for low stakes quizzes</a:t>
            </a:r>
          </a:p>
          <a:p>
            <a:pPr marL="0" indent="0">
              <a:buNone/>
            </a:pPr>
            <a:endParaRPr lang="en-GB" sz="3200" dirty="0"/>
          </a:p>
          <a:p>
            <a:pPr marL="0" indent="0">
              <a:buNone/>
            </a:pPr>
            <a:endParaRPr lang="en-GB" sz="3200" b="1" dirty="0"/>
          </a:p>
          <a:p>
            <a:pPr marL="0" indent="0">
              <a:buNone/>
            </a:pPr>
            <a:endParaRPr lang="en-GB" sz="3200" b="1"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173102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332373" y="5487588"/>
            <a:ext cx="1167954" cy="1029187"/>
          </a:xfrm>
          <a:prstGeom prst="rect">
            <a:avLst/>
          </a:prstGeom>
        </p:spPr>
      </p:pic>
      <p:pic>
        <p:nvPicPr>
          <p:cNvPr id="6" name="Content Placeholder 5" descr="A picture containing shape&#10;&#10;Description automatically generated">
            <a:extLst>
              <a:ext uri="{FF2B5EF4-FFF2-40B4-BE49-F238E27FC236}">
                <a16:creationId xmlns:a16="http://schemas.microsoft.com/office/drawing/2014/main" id="{60A73E97-1BA6-4FDE-86D6-AB0C63A7DA63}"/>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499137" y="365125"/>
            <a:ext cx="4596954" cy="4596954"/>
          </a:xfrm>
          <a:prstGeom prst="rect">
            <a:avLst/>
          </a:prstGeom>
        </p:spPr>
      </p:pic>
      <p:sp>
        <p:nvSpPr>
          <p:cNvPr id="7" name="TextBox 6">
            <a:extLst>
              <a:ext uri="{FF2B5EF4-FFF2-40B4-BE49-F238E27FC236}">
                <a16:creationId xmlns:a16="http://schemas.microsoft.com/office/drawing/2014/main" id="{3040F9DA-74BA-48D4-98D3-2D6CED70F08A}"/>
              </a:ext>
            </a:extLst>
          </p:cNvPr>
          <p:cNvSpPr txBox="1"/>
          <p:nvPr/>
        </p:nvSpPr>
        <p:spPr>
          <a:xfrm>
            <a:off x="2191109" y="5699463"/>
            <a:ext cx="9213011" cy="1200329"/>
          </a:xfrm>
          <a:prstGeom prst="rect">
            <a:avLst/>
          </a:prstGeom>
          <a:noFill/>
        </p:spPr>
        <p:txBody>
          <a:bodyPr wrap="square" rtlCol="0">
            <a:spAutoFit/>
          </a:bodyPr>
          <a:lstStyle/>
          <a:p>
            <a:pPr algn="ctr"/>
            <a:r>
              <a:rPr lang="en-GB" sz="3600" b="1" dirty="0"/>
              <a:t>Module 1: Preparing an Effective Online Learning Approach</a:t>
            </a:r>
          </a:p>
        </p:txBody>
      </p:sp>
    </p:spTree>
    <p:extLst>
      <p:ext uri="{BB962C8B-B14F-4D97-AF65-F5344CB8AC3E}">
        <p14:creationId xmlns:p14="http://schemas.microsoft.com/office/powerpoint/2010/main" val="30824741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6"/>
            <a:ext cx="7422217" cy="946090"/>
          </a:xfrm>
        </p:spPr>
        <p:txBody>
          <a:bodyPr/>
          <a:lstStyle/>
          <a:p>
            <a:pPr algn="ctr"/>
            <a:r>
              <a:rPr lang="en-GB" b="1" dirty="0"/>
              <a:t>Review Time</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lnSpcReduction="10000"/>
          </a:bodyPr>
          <a:lstStyle/>
          <a:p>
            <a:pPr marL="514350" indent="-514350">
              <a:buAutoNum type="arabicPeriod"/>
            </a:pPr>
            <a:r>
              <a:rPr lang="en-GB" sz="3200" dirty="0"/>
              <a:t>Are there non-negotiable universal routines you will require of students and teachers?</a:t>
            </a:r>
          </a:p>
          <a:p>
            <a:pPr marL="514350" indent="-514350">
              <a:buAutoNum type="arabicPeriod"/>
            </a:pPr>
            <a:r>
              <a:rPr lang="en-GB" sz="3200" dirty="0"/>
              <a:t>How will professional development support teachers, particularly those who are in the early years of their career?</a:t>
            </a:r>
          </a:p>
          <a:p>
            <a:pPr marL="514350" indent="-514350">
              <a:buAutoNum type="arabicPeriod"/>
            </a:pPr>
            <a:r>
              <a:rPr lang="en-GB" sz="3200" dirty="0"/>
              <a:t>Will you use a specific learning platform and recommend a specific structure for online lessons?</a:t>
            </a:r>
          </a:p>
          <a:p>
            <a:pPr marL="514350" indent="-514350">
              <a:buAutoNum type="arabicPeriod"/>
            </a:pPr>
            <a:r>
              <a:rPr lang="en-GB" sz="3200" dirty="0"/>
              <a:t>What will the frequency and format be for communication with parents?</a:t>
            </a:r>
          </a:p>
          <a:p>
            <a:pPr marL="514350" indent="-514350">
              <a:buAutoNum type="arabicPeriod"/>
            </a:pPr>
            <a:endParaRPr lang="en-GB" sz="3200" dirty="0"/>
          </a:p>
          <a:p>
            <a:pPr marL="514350" indent="-514350">
              <a:buAutoNum type="arabicPeriod"/>
            </a:pPr>
            <a:endParaRPr lang="en-GB" sz="3200" dirty="0"/>
          </a:p>
          <a:p>
            <a:pPr marL="514350" indent="-514350">
              <a:buAutoNum type="arabicPeriod"/>
            </a:pPr>
            <a:endParaRPr lang="en-GB" sz="3200" dirty="0"/>
          </a:p>
          <a:p>
            <a:pPr marL="514350" indent="-514350">
              <a:buAutoNum type="arabicPeriod"/>
            </a:pPr>
            <a:endParaRPr lang="en-GB" sz="3200" dirty="0"/>
          </a:p>
          <a:p>
            <a:pPr marL="0" indent="0">
              <a:buNone/>
            </a:pPr>
            <a:endParaRPr lang="en-GB" sz="3200" dirty="0"/>
          </a:p>
          <a:p>
            <a:pPr marL="0" indent="0">
              <a:buNone/>
            </a:pPr>
            <a:endParaRPr lang="en-GB" sz="3200"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3116392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r>
              <a:rPr lang="en-GB" sz="3600" b="1" dirty="0"/>
              <a:t>PART 3:Tackling Disadvantage</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5881781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6" name="Rectangle 5">
            <a:extLst>
              <a:ext uri="{FF2B5EF4-FFF2-40B4-BE49-F238E27FC236}">
                <a16:creationId xmlns:a16="http://schemas.microsoft.com/office/drawing/2014/main" id="{192C588C-6245-4F10-8672-B00B0A829BED}"/>
              </a:ext>
            </a:extLst>
          </p:cNvPr>
          <p:cNvSpPr/>
          <p:nvPr/>
        </p:nvSpPr>
        <p:spPr>
          <a:xfrm>
            <a:off x="1138688" y="1985962"/>
            <a:ext cx="9920376" cy="406978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GB" sz="3200" b="0" i="1" dirty="0">
                <a:solidFill>
                  <a:srgbClr val="333333"/>
                </a:solidFill>
                <a:effectLst/>
              </a:rPr>
              <a:t>An epidemic of educational poverty, mental health, safeguarding hazards, a digital divide and child food insecurity has…been precipitated by the pandemic. We know that the coronavirus has accelerated the gap between left-behind pupils and their better-off peers.</a:t>
            </a:r>
          </a:p>
          <a:p>
            <a:endParaRPr lang="en-GB" sz="3200" dirty="0">
              <a:solidFill>
                <a:srgbClr val="333333"/>
              </a:solidFill>
            </a:endParaRPr>
          </a:p>
          <a:p>
            <a:r>
              <a:rPr lang="en-GB" sz="3200" dirty="0">
                <a:solidFill>
                  <a:srgbClr val="333333"/>
                </a:solidFill>
              </a:rPr>
              <a:t>Robert Halfon MP</a:t>
            </a:r>
            <a:endParaRPr lang="en-GB" sz="3200" dirty="0"/>
          </a:p>
        </p:txBody>
      </p:sp>
    </p:spTree>
    <p:extLst>
      <p:ext uri="{BB962C8B-B14F-4D97-AF65-F5344CB8AC3E}">
        <p14:creationId xmlns:p14="http://schemas.microsoft.com/office/powerpoint/2010/main" val="1689027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4" y="365125"/>
            <a:ext cx="8124946" cy="1325563"/>
          </a:xfrm>
        </p:spPr>
        <p:txBody>
          <a:bodyPr/>
          <a:lstStyle/>
          <a:p>
            <a:pPr algn="ctr"/>
            <a:r>
              <a:rPr lang="en-GB" dirty="0"/>
              <a:t>The Challenges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sz="3200" dirty="0"/>
              <a:t>Access to technology (devices, software, internet)</a:t>
            </a:r>
          </a:p>
          <a:p>
            <a:pPr marL="0" indent="0">
              <a:buNone/>
            </a:pPr>
            <a:r>
              <a:rPr lang="en-GB" sz="3200" dirty="0"/>
              <a:t>Access to a suitable environment for study</a:t>
            </a:r>
          </a:p>
          <a:p>
            <a:pPr marL="0" indent="0">
              <a:buNone/>
            </a:pPr>
            <a:r>
              <a:rPr lang="en-GB" sz="3200" dirty="0"/>
              <a:t>Students facing conflicting responsibilities between home and school</a:t>
            </a:r>
          </a:p>
          <a:p>
            <a:pPr marL="0" indent="0">
              <a:buNone/>
            </a:pPr>
            <a:r>
              <a:rPr lang="en-GB" sz="3200" dirty="0"/>
              <a:t>Effective communication with parents / carers</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363480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42987" cy="1325563"/>
          </a:xfrm>
        </p:spPr>
        <p:txBody>
          <a:bodyPr>
            <a:normAutofit/>
          </a:bodyPr>
          <a:lstStyle/>
          <a:p>
            <a:pPr algn="ctr"/>
            <a:r>
              <a:rPr lang="en-GB" dirty="0"/>
              <a:t>Strategies to Overcome Disadvantage</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r>
              <a:rPr lang="en-GB" dirty="0"/>
              <a:t>Preparation and planning for school closure</a:t>
            </a:r>
          </a:p>
          <a:p>
            <a:pPr marL="0" indent="0">
              <a:buNone/>
            </a:pPr>
            <a:r>
              <a:rPr lang="en-GB" dirty="0"/>
              <a:t> </a:t>
            </a:r>
          </a:p>
          <a:p>
            <a:r>
              <a:rPr lang="en-GB" dirty="0"/>
              <a:t>Audit student access to devices and internet</a:t>
            </a:r>
          </a:p>
          <a:p>
            <a:r>
              <a:rPr lang="en-GB" dirty="0"/>
              <a:t>Distribution of devices</a:t>
            </a:r>
          </a:p>
          <a:p>
            <a:r>
              <a:rPr lang="en-GB" dirty="0"/>
              <a:t>Tracking attendance and participation in online lessons</a:t>
            </a:r>
          </a:p>
          <a:p>
            <a:r>
              <a:rPr lang="en-GB" dirty="0"/>
              <a:t>Identifying a single point of contact at school</a:t>
            </a:r>
          </a:p>
          <a:p>
            <a:endParaRPr lang="en-GB" dirty="0"/>
          </a:p>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394667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387712" cy="1325563"/>
          </a:xfrm>
        </p:spPr>
        <p:txBody>
          <a:bodyPr>
            <a:normAutofit/>
          </a:bodyPr>
          <a:lstStyle/>
          <a:p>
            <a:pPr algn="ctr"/>
            <a:r>
              <a:rPr lang="en-GB" dirty="0"/>
              <a:t>Reviewing Provision for Disadvantaged Students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825625"/>
            <a:ext cx="10515600" cy="4667250"/>
          </a:xfrm>
        </p:spPr>
        <p:txBody>
          <a:bodyPr>
            <a:normAutofit fontScale="92500"/>
          </a:bodyPr>
          <a:lstStyle/>
          <a:p>
            <a:pPr marL="0" indent="0">
              <a:buNone/>
            </a:pPr>
            <a:r>
              <a:rPr lang="en-GB" sz="3500" dirty="0"/>
              <a:t>Do you know which students do not have access to adequate technology? Have you got a strategy to ensure that devices are made available?</a:t>
            </a:r>
          </a:p>
          <a:p>
            <a:pPr marL="0" indent="0">
              <a:buNone/>
            </a:pPr>
            <a:r>
              <a:rPr lang="en-GB" sz="3500" dirty="0"/>
              <a:t>Do you have a tool to monitor attendance and participation in online lessons?</a:t>
            </a:r>
          </a:p>
          <a:p>
            <a:pPr marL="0" indent="0">
              <a:buNone/>
            </a:pPr>
            <a:r>
              <a:rPr lang="en-GB" sz="3500" dirty="0"/>
              <a:t>Who will be responsible for tracking the progress of disadvantaged students. </a:t>
            </a:r>
          </a:p>
          <a:p>
            <a:pPr marL="0" indent="0">
              <a:buNone/>
            </a:pPr>
            <a:r>
              <a:rPr lang="en-GB" sz="3500" dirty="0"/>
              <a:t>How will you ensure communication with families from deprived contexts is maintained at times of school closure?</a:t>
            </a:r>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874347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242869" y="365125"/>
            <a:ext cx="7953554" cy="1460500"/>
          </a:xfrm>
        </p:spPr>
        <p:txBody>
          <a:bodyPr>
            <a:normAutofit/>
          </a:bodyPr>
          <a:lstStyle/>
          <a:p>
            <a:pPr algn="ctr"/>
            <a:r>
              <a:rPr lang="en-GB" sz="3200" b="1" dirty="0"/>
              <a:t>Module 1: </a:t>
            </a:r>
            <a:br>
              <a:rPr lang="en-GB" sz="3200" b="1" dirty="0"/>
            </a:br>
            <a:r>
              <a:rPr lang="en-GB" sz="3200" b="1" dirty="0"/>
              <a:t>Preparing an Effective Online Learning Approach</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a:bodyPr>
          <a:lstStyle/>
          <a:p>
            <a:pPr marL="0" indent="0">
              <a:buNone/>
            </a:pPr>
            <a:endParaRPr lang="en-GB" dirty="0"/>
          </a:p>
          <a:p>
            <a:pPr marL="0" indent="0" algn="ctr">
              <a:buNone/>
            </a:pPr>
            <a:endParaRPr lang="en-GB" b="1" dirty="0"/>
          </a:p>
          <a:p>
            <a:pPr marL="0" indent="0" algn="ctr">
              <a:buNone/>
            </a:pPr>
            <a:r>
              <a:rPr lang="en-GB" sz="3600" b="1" dirty="0"/>
              <a:t>PART 1 </a:t>
            </a:r>
          </a:p>
          <a:p>
            <a:pPr marL="0" indent="0" algn="ctr">
              <a:buNone/>
            </a:pPr>
            <a:r>
              <a:rPr lang="en-GB" sz="3600" dirty="0"/>
              <a:t>Asynchronous and synchronous learning</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135321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r>
              <a:rPr lang="en-GB" b="1" dirty="0"/>
              <a:t>Asynchronous and synchronous learning</a:t>
            </a:r>
          </a:p>
          <a:p>
            <a:pPr marL="0" indent="0" algn="ctr">
              <a:buNone/>
            </a:pPr>
            <a:endParaRPr lang="en-GB" b="1"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pic>
        <p:nvPicPr>
          <p:cNvPr id="6" name="Picture 5">
            <a:extLst>
              <a:ext uri="{FF2B5EF4-FFF2-40B4-BE49-F238E27FC236}">
                <a16:creationId xmlns:a16="http://schemas.microsoft.com/office/drawing/2014/main" id="{860B3E9D-6A17-4A37-B967-E0830D3D984B}"/>
              </a:ext>
            </a:extLst>
          </p:cNvPr>
          <p:cNvPicPr>
            <a:picLocks noChangeAspect="1"/>
          </p:cNvPicPr>
          <p:nvPr/>
        </p:nvPicPr>
        <p:blipFill>
          <a:blip r:embed="rId5"/>
          <a:stretch>
            <a:fillRect/>
          </a:stretch>
        </p:blipFill>
        <p:spPr>
          <a:xfrm>
            <a:off x="2411896" y="3062909"/>
            <a:ext cx="2414795" cy="2414795"/>
          </a:xfrm>
          <a:prstGeom prst="rect">
            <a:avLst/>
          </a:prstGeom>
        </p:spPr>
      </p:pic>
      <p:pic>
        <p:nvPicPr>
          <p:cNvPr id="7" name="Picture 6">
            <a:extLst>
              <a:ext uri="{FF2B5EF4-FFF2-40B4-BE49-F238E27FC236}">
                <a16:creationId xmlns:a16="http://schemas.microsoft.com/office/drawing/2014/main" id="{EEB202F0-5449-46E1-A5E3-A7179D9D2978}"/>
              </a:ext>
            </a:extLst>
          </p:cNvPr>
          <p:cNvPicPr>
            <a:picLocks noChangeAspect="1"/>
          </p:cNvPicPr>
          <p:nvPr/>
        </p:nvPicPr>
        <p:blipFill>
          <a:blip r:embed="rId6"/>
          <a:stretch>
            <a:fillRect/>
          </a:stretch>
        </p:blipFill>
        <p:spPr>
          <a:xfrm>
            <a:off x="5840072" y="2996417"/>
            <a:ext cx="3718882" cy="2481287"/>
          </a:xfrm>
          <a:prstGeom prst="rect">
            <a:avLst/>
          </a:prstGeom>
        </p:spPr>
      </p:pic>
    </p:spTree>
    <p:extLst>
      <p:ext uri="{BB962C8B-B14F-4D97-AF65-F5344CB8AC3E}">
        <p14:creationId xmlns:p14="http://schemas.microsoft.com/office/powerpoint/2010/main" val="596118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lgn="ctr">
              <a:buNone/>
            </a:pPr>
            <a:endParaRPr lang="en-GB" sz="3600" dirty="0"/>
          </a:p>
          <a:p>
            <a:pPr marL="0" indent="0" algn="ctr">
              <a:buNone/>
            </a:pPr>
            <a:r>
              <a:rPr lang="en-GB" sz="3600" dirty="0"/>
              <a:t>Asynchronous and synchronous learning:</a:t>
            </a:r>
          </a:p>
          <a:p>
            <a:pPr marL="0" indent="0" algn="ctr">
              <a:buNone/>
            </a:pPr>
            <a:r>
              <a:rPr lang="en-GB" sz="3600" dirty="0"/>
              <a:t>Considerations for school leaders</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755118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66991" cy="1325563"/>
          </a:xfrm>
        </p:spPr>
        <p:txBody>
          <a:bodyPr/>
          <a:lstStyle/>
          <a:p>
            <a:r>
              <a:rPr lang="en-GB" b="1" dirty="0"/>
              <a:t>Asynchronous Learning: Benefits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265043" y="2014329"/>
            <a:ext cx="11264348" cy="4478546"/>
          </a:xfrm>
        </p:spPr>
        <p:txBody>
          <a:bodyPr>
            <a:normAutofit fontScale="92500" lnSpcReduction="20000"/>
          </a:bodyPr>
          <a:lstStyle/>
          <a:p>
            <a:r>
              <a:rPr lang="en-GB" sz="3000" dirty="0"/>
              <a:t>Scalable: can even include nationally broadcast lessons, such as this example from the UK’s </a:t>
            </a:r>
            <a:r>
              <a:rPr lang="en-GB" sz="3000" dirty="0">
                <a:hlinkClick r:id="rId3"/>
              </a:rPr>
              <a:t>Oak National Academy</a:t>
            </a:r>
            <a:endParaRPr lang="en-GB" sz="3000" dirty="0"/>
          </a:p>
          <a:p>
            <a:endParaRPr lang="en-GB" sz="3000" dirty="0"/>
          </a:p>
          <a:p>
            <a:r>
              <a:rPr lang="en-GB" sz="3000" dirty="0"/>
              <a:t>Provides flexibility for students and families </a:t>
            </a:r>
          </a:p>
          <a:p>
            <a:pPr marL="0" indent="0">
              <a:buNone/>
            </a:pPr>
            <a:endParaRPr lang="en-GB" sz="3000" dirty="0"/>
          </a:p>
          <a:p>
            <a:r>
              <a:rPr lang="en-GB" sz="3000" dirty="0"/>
              <a:t>Can support more complex assignments for older students</a:t>
            </a:r>
          </a:p>
          <a:p>
            <a:endParaRPr lang="en-GB" sz="3000" dirty="0"/>
          </a:p>
          <a:p>
            <a:r>
              <a:rPr lang="en-GB" sz="3000" dirty="0"/>
              <a:t>Can be fixed to a specific time frame or be “evergreen.”</a:t>
            </a:r>
          </a:p>
          <a:p>
            <a:pPr marL="0" indent="0">
              <a:buNone/>
            </a:pPr>
            <a:endParaRPr lang="en-GB" sz="3000" dirty="0"/>
          </a:p>
          <a:p>
            <a:r>
              <a:rPr lang="en-GB" sz="3000" dirty="0"/>
              <a:t>Opportunity for teacher collaboration and observation</a:t>
            </a:r>
            <a:r>
              <a:rPr lang="en-GB" dirty="0"/>
              <a:t>.</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4"/>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944892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305878" y="365125"/>
            <a:ext cx="7885044" cy="1325563"/>
          </a:xfrm>
        </p:spPr>
        <p:txBody>
          <a:bodyPr>
            <a:normAutofit/>
          </a:bodyPr>
          <a:lstStyle/>
          <a:p>
            <a:pPr algn="ctr"/>
            <a:r>
              <a:rPr lang="en-GB" b="1" dirty="0"/>
              <a:t>Asynchronous learning: disadvantages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endParaRPr lang="en-GB" dirty="0"/>
          </a:p>
          <a:p>
            <a:r>
              <a:rPr lang="en-GB" dirty="0"/>
              <a:t>No opportunity for a live feedback loop in order to check for understanding</a:t>
            </a:r>
          </a:p>
          <a:p>
            <a:endParaRPr lang="en-GB" dirty="0"/>
          </a:p>
          <a:p>
            <a:endParaRPr lang="en-GB" dirty="0"/>
          </a:p>
          <a:p>
            <a:r>
              <a:rPr lang="en-GB" dirty="0"/>
              <a:t>Challenging to create a culture of attention and engagement</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037016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182678" cy="1325563"/>
          </a:xfrm>
        </p:spPr>
        <p:txBody>
          <a:bodyPr/>
          <a:lstStyle/>
          <a:p>
            <a:r>
              <a:rPr lang="en-GB" b="1" dirty="0"/>
              <a:t>Synchronous learning: benefits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7" name="Rectangle 6">
            <a:extLst>
              <a:ext uri="{FF2B5EF4-FFF2-40B4-BE49-F238E27FC236}">
                <a16:creationId xmlns:a16="http://schemas.microsoft.com/office/drawing/2014/main" id="{B1A012C3-965D-41A3-9799-CDA288CF73D5}"/>
              </a:ext>
            </a:extLst>
          </p:cNvPr>
          <p:cNvSpPr/>
          <p:nvPr/>
        </p:nvSpPr>
        <p:spPr>
          <a:xfrm>
            <a:off x="838200" y="2425148"/>
            <a:ext cx="10013830" cy="2554545"/>
          </a:xfrm>
          <a:prstGeom prst="rect">
            <a:avLst/>
          </a:prstGeom>
        </p:spPr>
        <p:txBody>
          <a:bodyPr wrap="square">
            <a:spAutoFit/>
          </a:bodyPr>
          <a:lstStyle/>
          <a:p>
            <a:pPr marL="457200" indent="-457200">
              <a:buFont typeface="Arial" panose="020B0604020202020204" pitchFamily="34" charset="0"/>
              <a:buChar char="•"/>
            </a:pPr>
            <a:r>
              <a:rPr lang="en-GB" sz="3200" dirty="0"/>
              <a:t>Warmth and rapport of teacher - student relationships</a:t>
            </a:r>
          </a:p>
          <a:p>
            <a:pPr marL="457200" indent="-457200">
              <a:buFont typeface="Arial" panose="020B0604020202020204" pitchFamily="34" charset="0"/>
              <a:buChar char="•"/>
            </a:pPr>
            <a:endParaRPr lang="en-GB" sz="3200" dirty="0"/>
          </a:p>
          <a:p>
            <a:pPr marL="457200" indent="-457200">
              <a:buFont typeface="Arial" panose="020B0604020202020204" pitchFamily="34" charset="0"/>
              <a:buChar char="•"/>
            </a:pPr>
            <a:r>
              <a:rPr lang="en-GB" sz="3200" dirty="0"/>
              <a:t>Possibilities for a real-time feedback loop</a:t>
            </a:r>
          </a:p>
          <a:p>
            <a:pPr marL="457200" indent="-457200">
              <a:buFont typeface="Arial" panose="020B0604020202020204" pitchFamily="34" charset="0"/>
              <a:buChar char="•"/>
            </a:pPr>
            <a:endParaRPr lang="en-GB" sz="3200" dirty="0"/>
          </a:p>
          <a:p>
            <a:pPr marL="457200" indent="-457200">
              <a:buFont typeface="Arial" panose="020B0604020202020204" pitchFamily="34" charset="0"/>
              <a:buChar char="•"/>
            </a:pPr>
            <a:r>
              <a:rPr lang="en-GB" sz="3200" dirty="0"/>
              <a:t>Initial greater student attention and engagement </a:t>
            </a:r>
          </a:p>
        </p:txBody>
      </p:sp>
    </p:spTree>
    <p:extLst>
      <p:ext uri="{BB962C8B-B14F-4D97-AF65-F5344CB8AC3E}">
        <p14:creationId xmlns:p14="http://schemas.microsoft.com/office/powerpoint/2010/main" val="34400647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5365</Words>
  <Application>Microsoft Office PowerPoint</Application>
  <PresentationFormat>Widescreen</PresentationFormat>
  <Paragraphs>412</Paragraphs>
  <Slides>35</Slides>
  <Notes>35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Calibri Light</vt:lpstr>
      <vt:lpstr>Noto Sans Display</vt:lpstr>
      <vt:lpstr>Office Theme</vt:lpstr>
      <vt:lpstr>PowerPoint Presentation</vt:lpstr>
      <vt:lpstr>Module 1:  Preparing an Effective Online Learning Approach </vt:lpstr>
      <vt:lpstr>PowerPoint Presentation</vt:lpstr>
      <vt:lpstr>Module 1:  Preparing an Effective Online Learning Approach</vt:lpstr>
      <vt:lpstr>PowerPoint Presentation</vt:lpstr>
      <vt:lpstr>PowerPoint Presentation</vt:lpstr>
      <vt:lpstr>Asynchronous Learning: Benefits</vt:lpstr>
      <vt:lpstr>Asynchronous learning: disadvantages</vt:lpstr>
      <vt:lpstr>Synchronous learning: benefits</vt:lpstr>
      <vt:lpstr>Synchronous learning: disadvantages</vt:lpstr>
      <vt:lpstr>Asynchronous and synchronous learning: a blended approach</vt:lpstr>
      <vt:lpstr>Questions</vt:lpstr>
      <vt:lpstr>PowerPoint Presentation</vt:lpstr>
      <vt:lpstr>PowerPoint Presentation</vt:lpstr>
      <vt:lpstr>Building relationships in the online classroom</vt:lpstr>
      <vt:lpstr>Universal Routines </vt:lpstr>
      <vt:lpstr> School behaviour expectations for remote learning </vt:lpstr>
      <vt:lpstr> Identifying and using virtual learning platforms to support online teaching  </vt:lpstr>
      <vt:lpstr>Organisation requirements for lesson structure</vt:lpstr>
      <vt:lpstr> Considering subject specific requirements: Questions  </vt:lpstr>
      <vt:lpstr>Communication with Parents</vt:lpstr>
      <vt:lpstr>Maintaining School Ethos </vt:lpstr>
      <vt:lpstr>Planning Remote Lessons</vt:lpstr>
      <vt:lpstr>Examples and models </vt:lpstr>
      <vt:lpstr> Scripting  direct instruction and explanation </vt:lpstr>
      <vt:lpstr>Attention to pace and pause time </vt:lpstr>
      <vt:lpstr>Dual coding </vt:lpstr>
      <vt:lpstr> Removing extraneous load and maintaining attention </vt:lpstr>
      <vt:lpstr> Student accountability for work completion </vt:lpstr>
      <vt:lpstr>Review Time</vt:lpstr>
      <vt:lpstr>PowerPoint Presentation</vt:lpstr>
      <vt:lpstr>PowerPoint Presentation</vt:lpstr>
      <vt:lpstr>The Challenges</vt:lpstr>
      <vt:lpstr>Strategies to Overcome Disadvantage</vt:lpstr>
      <vt:lpstr>Reviewing Provision for Disadvantaged Students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Malone</dc:creator>
  <cp:lastModifiedBy>Rebecca Malone</cp:lastModifiedBy>
  <cp:revision>5</cp:revision>
  <dcterms:created xsi:type="dcterms:W3CDTF">2022-05-24T07:33:26Z</dcterms:created>
  <dcterms:modified xsi:type="dcterms:W3CDTF">2023-03-30T10:18:35Z</dcterms:modified>
</cp:coreProperties>
</file>