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304" r:id="rId2"/>
    <p:sldId id="305" r:id="rId3"/>
    <p:sldId id="306" r:id="rId4"/>
    <p:sldId id="307" r:id="rId5"/>
    <p:sldId id="308" r:id="rId6"/>
    <p:sldId id="325" r:id="rId7"/>
    <p:sldId id="326" r:id="rId8"/>
    <p:sldId id="328"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76" d="100"/>
          <a:sy n="76" d="100"/>
        </p:scale>
        <p:origin x="72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52D288-5E00-472E-A365-B578CFA641BF}" type="datetimeFigureOut">
              <a:rPr lang="en-GB" smtClean="0"/>
              <a:t>30/03/2023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CA133D0-D9AD-407F-ACE6-0612CB4815B8}" type="slidenum">
              <a:rPr lang="en-GB" smtClean="0"/>
              <a:t>‹#›</a:t>
            </a:fld>
            <a:endParaRPr lang="en-GB"/>
          </a:p>
        </p:txBody>
      </p:sp>
    </p:spTree>
    <p:extLst>
      <p:ext uri="{BB962C8B-B14F-4D97-AF65-F5344CB8AC3E}">
        <p14:creationId xmlns:p14="http://schemas.microsoft.com/office/powerpoint/2010/main" val="34282121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his book </a:t>
            </a:r>
            <a:r>
              <a:rPr lang="en-GB" i="1" dirty="0"/>
              <a:t>Teaching in the Online Classroom </a:t>
            </a:r>
            <a:r>
              <a:rPr lang="en-GB" dirty="0"/>
              <a:t>Doug Lemov identifies some of the fundamental considerations for teachers in planning remote lessons, which are summarised here. The next section of this training module will consider the significance of each of these areas in more detail.</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383152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Having models ready to show students is very important for learning online. An example to show students helps to anticipate and mitigate against any misconceptions and aids precision and clarity to explanations. Having prepared an example as part of the planning for the lesson allows the teacher to see what mastery looks like for the student and to understand potential stumbling blocks students may encounter.  It is much more difficult to read confusion or confidence in students’ facial expressions and body language online and to using cold call to check for understanding, so making sure students have experience of seeing worked examples and models is important to maximise the quality of teaching.</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734821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tandem with providing models for students, scripting instructions and explanations for synchronous and asynchronous contexts also provides the assurance that instruction will be precise. Paying attention to economy of language in the online classroom means that cognitive load is manageable. In asynchronous lessons it also provides clarity if students want to go back and listen again.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102327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.Experience of online lessons indicates that an even greater attention is demanded of the student; there are many potential distractions when working at home. Getting the pace just right and measuring how pause time allows allowing enough thinking time for students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751901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online lessons a very significant amount of information is presented through the screen, so the principles of dual coding are a significant factor for teachers to pay attention to. Placing the text alongside the image and removing extraneous text supports working memory, as this example demonstrates. For further examples of this in practice, have a look at the resources in module 3.</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22296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Online lessons demand an even greater attention of the student; there are many potential distractions when working at home, so getting the measure of pace and pause in direct instruction just right, for students to respond and to complete tasks, so students maintain attention is an important focus.</a:t>
            </a:r>
          </a:p>
          <a:p>
            <a:endParaRPr lang="en-GB" dirty="0"/>
          </a:p>
          <a:p>
            <a:r>
              <a:rPr lang="en-GB" dirty="0"/>
              <a:t>Communications with parents and students about the optimum conditions for online lessons might include advice about how to set up an efficient and clutter-free workspace, keeping additional devices away from reach, having just the tabs open on the screen required for the lesson. Reinforcing these routines on a slide as students join the lesson with a message that reminds students what the stationery requirements are for the lesson also helps to set expectations and convey the reassurance that comes from consistency. </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Efficient, strong starts with a “Do Now” task within the first minutes of the lesson, potentially forcing recall from the last lesson, increases students’ accountability and raises their expectations as active participants, rather than passive viewers of the screen.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Requiring students to use tools within the learning platform such as thumbs up ,unmuting their microphone to register a “Yes” to attendance, holding their responses on mini white boards up to the camera, cold calling and “shout outs” for work accomplished successfully, using polls and an on screen timer to show the window available for completing a task are some useful tools to maximise student attention, when used judiciously. Equally, seizing every opportunity for human, visual connections also serves to maintain better attention, for example, ask students to put their thumbs up in gallery mode rather than use the emoticon.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Module 3 provides some further top tips and guidance about how to follow up students’ work completion.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461853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further consideration in planning online lessons is how to ensure students actually complete the tasks that are set during the lesson. Strategies for patrolling the online classroom and reading over a students’ shoulder virtually might include:</a:t>
            </a:r>
          </a:p>
          <a:p>
            <a:endParaRPr lang="en-GB" dirty="0"/>
          </a:p>
          <a:p>
            <a:r>
              <a:rPr lang="en-GB" dirty="0"/>
              <a:t>Using a breakout room to check progress of smaller groups of students</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Acknowledging students’ participation and responding to their work means that students know that their work is valued and it is worth their time to complete it</a:t>
            </a:r>
          </a:p>
          <a:p>
            <a:r>
              <a:rPr lang="en-GB" dirty="0"/>
              <a:t>Cold calling (done warmly!) fosters teacher – student relationships, because the student is assured that the teacher values their presence, and also holds students to account.</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Use a range of methods for students to submit their work keeps things fresh, as long as the method chosen is efficient and within the scope of the students’ access to technology. School policy may also need to reflect the frequency with which students are required to upload tasks at the end of lessons for teacher feedback, and allow time within the lesson for students to upload that work.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Name checking students as polls are submitted, quizzes completed and work is submitted also reinforces the value the teacher places on work completion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Team competition and class challenges for low stakes quizzes help students to feel they are part of a team, which is particularly powerful at times when students may be isolated from their peers and face to face interactions with friends. Research indicates that online lessons benefit from students having opportunities for peer to peer interactions and working collaboratively.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endParaRPr lang="en-GB" dirty="0"/>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29984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179200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935525-8085-4A9A-BABD-FD402B5CDBD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BDD116CF-7382-45DD-B551-5773019E443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85A09FA-1F92-454D-96AF-6171B4DD5E33}"/>
              </a:ext>
            </a:extLst>
          </p:cNvPr>
          <p:cNvSpPr>
            <a:spLocks noGrp="1"/>
          </p:cNvSpPr>
          <p:nvPr>
            <p:ph type="dt" sz="half" idx="10"/>
          </p:nvPr>
        </p:nvSpPr>
        <p:spPr/>
        <p:txBody>
          <a:bodyPr/>
          <a:lstStyle/>
          <a:p>
            <a:fld id="{6F42AD9B-0F23-45A8-BC9D-C1F765F28BB9}" type="datetimeFigureOut">
              <a:rPr lang="en-GB" smtClean="0"/>
              <a:t>30/03/2023</a:t>
            </a:fld>
            <a:endParaRPr lang="en-GB"/>
          </a:p>
        </p:txBody>
      </p:sp>
      <p:sp>
        <p:nvSpPr>
          <p:cNvPr id="5" name="Footer Placeholder 4">
            <a:extLst>
              <a:ext uri="{FF2B5EF4-FFF2-40B4-BE49-F238E27FC236}">
                <a16:creationId xmlns:a16="http://schemas.microsoft.com/office/drawing/2014/main" id="{64448401-D049-411E-A398-2614DCC68AC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9A82A36-3A1C-48DF-A74C-7F5E9B76D393}"/>
              </a:ext>
            </a:extLst>
          </p:cNvPr>
          <p:cNvSpPr>
            <a:spLocks noGrp="1"/>
          </p:cNvSpPr>
          <p:nvPr>
            <p:ph type="sldNum" sz="quarter" idx="12"/>
          </p:nvPr>
        </p:nvSpPr>
        <p:spPr/>
        <p:txBody>
          <a:bodyPr/>
          <a:lstStyle/>
          <a:p>
            <a:fld id="{16B978D6-3318-41F2-9444-46B35B5E2619}" type="slidenum">
              <a:rPr lang="en-GB" smtClean="0"/>
              <a:t>‹#›</a:t>
            </a:fld>
            <a:endParaRPr lang="en-GB"/>
          </a:p>
        </p:txBody>
      </p:sp>
    </p:spTree>
    <p:extLst>
      <p:ext uri="{BB962C8B-B14F-4D97-AF65-F5344CB8AC3E}">
        <p14:creationId xmlns:p14="http://schemas.microsoft.com/office/powerpoint/2010/main" val="23405050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1BB34-EEE2-4C3F-A0F9-A72084EDCDC8}"/>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6DBC30D-D345-415A-AEBD-6324FE569D5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8631ABB-DDAD-41FF-A643-97E3A219ED6C}"/>
              </a:ext>
            </a:extLst>
          </p:cNvPr>
          <p:cNvSpPr>
            <a:spLocks noGrp="1"/>
          </p:cNvSpPr>
          <p:nvPr>
            <p:ph type="dt" sz="half" idx="10"/>
          </p:nvPr>
        </p:nvSpPr>
        <p:spPr/>
        <p:txBody>
          <a:bodyPr/>
          <a:lstStyle/>
          <a:p>
            <a:fld id="{6F42AD9B-0F23-45A8-BC9D-C1F765F28BB9}" type="datetimeFigureOut">
              <a:rPr lang="en-GB" smtClean="0"/>
              <a:t>30/03/2023</a:t>
            </a:fld>
            <a:endParaRPr lang="en-GB"/>
          </a:p>
        </p:txBody>
      </p:sp>
      <p:sp>
        <p:nvSpPr>
          <p:cNvPr id="5" name="Footer Placeholder 4">
            <a:extLst>
              <a:ext uri="{FF2B5EF4-FFF2-40B4-BE49-F238E27FC236}">
                <a16:creationId xmlns:a16="http://schemas.microsoft.com/office/drawing/2014/main" id="{C75670F6-2D8A-4C8C-AF44-87B50F70120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0411D26-51B6-4728-9E34-4C18F4C23B24}"/>
              </a:ext>
            </a:extLst>
          </p:cNvPr>
          <p:cNvSpPr>
            <a:spLocks noGrp="1"/>
          </p:cNvSpPr>
          <p:nvPr>
            <p:ph type="sldNum" sz="quarter" idx="12"/>
          </p:nvPr>
        </p:nvSpPr>
        <p:spPr/>
        <p:txBody>
          <a:bodyPr/>
          <a:lstStyle/>
          <a:p>
            <a:fld id="{16B978D6-3318-41F2-9444-46B35B5E2619}" type="slidenum">
              <a:rPr lang="en-GB" smtClean="0"/>
              <a:t>‹#›</a:t>
            </a:fld>
            <a:endParaRPr lang="en-GB"/>
          </a:p>
        </p:txBody>
      </p:sp>
    </p:spTree>
    <p:extLst>
      <p:ext uri="{BB962C8B-B14F-4D97-AF65-F5344CB8AC3E}">
        <p14:creationId xmlns:p14="http://schemas.microsoft.com/office/powerpoint/2010/main" val="3174843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E83E0ED-B07D-4A0D-B754-64EE208AC59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B06D3F4-83CE-4EFA-821D-7338915DEEF6}"/>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7BAA112-9A12-4AA9-B2F3-E897B8E16FF0}"/>
              </a:ext>
            </a:extLst>
          </p:cNvPr>
          <p:cNvSpPr>
            <a:spLocks noGrp="1"/>
          </p:cNvSpPr>
          <p:nvPr>
            <p:ph type="dt" sz="half" idx="10"/>
          </p:nvPr>
        </p:nvSpPr>
        <p:spPr/>
        <p:txBody>
          <a:bodyPr/>
          <a:lstStyle/>
          <a:p>
            <a:fld id="{6F42AD9B-0F23-45A8-BC9D-C1F765F28BB9}" type="datetimeFigureOut">
              <a:rPr lang="en-GB" smtClean="0"/>
              <a:t>30/03/2023</a:t>
            </a:fld>
            <a:endParaRPr lang="en-GB"/>
          </a:p>
        </p:txBody>
      </p:sp>
      <p:sp>
        <p:nvSpPr>
          <p:cNvPr id="5" name="Footer Placeholder 4">
            <a:extLst>
              <a:ext uri="{FF2B5EF4-FFF2-40B4-BE49-F238E27FC236}">
                <a16:creationId xmlns:a16="http://schemas.microsoft.com/office/drawing/2014/main" id="{B0E49FD1-3EB4-46FC-971A-67420E41FA3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7DF2324-6BE2-4151-ABC4-DC0176D4D58D}"/>
              </a:ext>
            </a:extLst>
          </p:cNvPr>
          <p:cNvSpPr>
            <a:spLocks noGrp="1"/>
          </p:cNvSpPr>
          <p:nvPr>
            <p:ph type="sldNum" sz="quarter" idx="12"/>
          </p:nvPr>
        </p:nvSpPr>
        <p:spPr/>
        <p:txBody>
          <a:bodyPr/>
          <a:lstStyle/>
          <a:p>
            <a:fld id="{16B978D6-3318-41F2-9444-46B35B5E2619}" type="slidenum">
              <a:rPr lang="en-GB" smtClean="0"/>
              <a:t>‹#›</a:t>
            </a:fld>
            <a:endParaRPr lang="en-GB"/>
          </a:p>
        </p:txBody>
      </p:sp>
    </p:spTree>
    <p:extLst>
      <p:ext uri="{BB962C8B-B14F-4D97-AF65-F5344CB8AC3E}">
        <p14:creationId xmlns:p14="http://schemas.microsoft.com/office/powerpoint/2010/main" val="15929768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549459-AA7C-4914-9BF2-886E251E6E54}"/>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34C3CED-A86F-491B-AFA0-2044A077126F}"/>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2F9B324-6436-450E-960E-D1FC62A06874}"/>
              </a:ext>
            </a:extLst>
          </p:cNvPr>
          <p:cNvSpPr>
            <a:spLocks noGrp="1"/>
          </p:cNvSpPr>
          <p:nvPr>
            <p:ph type="dt" sz="half" idx="10"/>
          </p:nvPr>
        </p:nvSpPr>
        <p:spPr/>
        <p:txBody>
          <a:bodyPr/>
          <a:lstStyle/>
          <a:p>
            <a:fld id="{6F42AD9B-0F23-45A8-BC9D-C1F765F28BB9}" type="datetimeFigureOut">
              <a:rPr lang="en-GB" smtClean="0"/>
              <a:t>30/03/2023</a:t>
            </a:fld>
            <a:endParaRPr lang="en-GB"/>
          </a:p>
        </p:txBody>
      </p:sp>
      <p:sp>
        <p:nvSpPr>
          <p:cNvPr id="5" name="Footer Placeholder 4">
            <a:extLst>
              <a:ext uri="{FF2B5EF4-FFF2-40B4-BE49-F238E27FC236}">
                <a16:creationId xmlns:a16="http://schemas.microsoft.com/office/drawing/2014/main" id="{63BB2E95-B533-4B6E-AFBF-51B0B214CDD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F52217F-51AA-4344-AC51-12FB3DC58CAE}"/>
              </a:ext>
            </a:extLst>
          </p:cNvPr>
          <p:cNvSpPr>
            <a:spLocks noGrp="1"/>
          </p:cNvSpPr>
          <p:nvPr>
            <p:ph type="sldNum" sz="quarter" idx="12"/>
          </p:nvPr>
        </p:nvSpPr>
        <p:spPr/>
        <p:txBody>
          <a:bodyPr/>
          <a:lstStyle/>
          <a:p>
            <a:fld id="{16B978D6-3318-41F2-9444-46B35B5E2619}" type="slidenum">
              <a:rPr lang="en-GB" smtClean="0"/>
              <a:t>‹#›</a:t>
            </a:fld>
            <a:endParaRPr lang="en-GB"/>
          </a:p>
        </p:txBody>
      </p:sp>
    </p:spTree>
    <p:extLst>
      <p:ext uri="{BB962C8B-B14F-4D97-AF65-F5344CB8AC3E}">
        <p14:creationId xmlns:p14="http://schemas.microsoft.com/office/powerpoint/2010/main" val="8872536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F46890-EC6D-46A2-A2ED-058436D76FB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9AA3DDBB-9B30-41AB-841A-7A1BF8157FF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70B35A68-DF41-4907-BB9A-C5CC33F33F39}"/>
              </a:ext>
            </a:extLst>
          </p:cNvPr>
          <p:cNvSpPr>
            <a:spLocks noGrp="1"/>
          </p:cNvSpPr>
          <p:nvPr>
            <p:ph type="dt" sz="half" idx="10"/>
          </p:nvPr>
        </p:nvSpPr>
        <p:spPr/>
        <p:txBody>
          <a:bodyPr/>
          <a:lstStyle/>
          <a:p>
            <a:fld id="{6F42AD9B-0F23-45A8-BC9D-C1F765F28BB9}" type="datetimeFigureOut">
              <a:rPr lang="en-GB" smtClean="0"/>
              <a:t>30/03/2023</a:t>
            </a:fld>
            <a:endParaRPr lang="en-GB"/>
          </a:p>
        </p:txBody>
      </p:sp>
      <p:sp>
        <p:nvSpPr>
          <p:cNvPr id="5" name="Footer Placeholder 4">
            <a:extLst>
              <a:ext uri="{FF2B5EF4-FFF2-40B4-BE49-F238E27FC236}">
                <a16:creationId xmlns:a16="http://schemas.microsoft.com/office/drawing/2014/main" id="{866DF174-0BEB-4606-897F-1A98653601D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E397E0B-A1C9-4BF1-AC9C-56F7756F610A}"/>
              </a:ext>
            </a:extLst>
          </p:cNvPr>
          <p:cNvSpPr>
            <a:spLocks noGrp="1"/>
          </p:cNvSpPr>
          <p:nvPr>
            <p:ph type="sldNum" sz="quarter" idx="12"/>
          </p:nvPr>
        </p:nvSpPr>
        <p:spPr/>
        <p:txBody>
          <a:bodyPr/>
          <a:lstStyle/>
          <a:p>
            <a:fld id="{16B978D6-3318-41F2-9444-46B35B5E2619}" type="slidenum">
              <a:rPr lang="en-GB" smtClean="0"/>
              <a:t>‹#›</a:t>
            </a:fld>
            <a:endParaRPr lang="en-GB"/>
          </a:p>
        </p:txBody>
      </p:sp>
    </p:spTree>
    <p:extLst>
      <p:ext uri="{BB962C8B-B14F-4D97-AF65-F5344CB8AC3E}">
        <p14:creationId xmlns:p14="http://schemas.microsoft.com/office/powerpoint/2010/main" val="30030625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E739E-6722-4FE0-84E4-D490A9140D6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81416CB-5464-4108-ABA0-FAD86017DD0F}"/>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DD74BC6A-F9A3-48C3-9C96-F87046D76ADD}"/>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9E261399-1A4A-4C37-BD20-C1CEFBF00F3A}"/>
              </a:ext>
            </a:extLst>
          </p:cNvPr>
          <p:cNvSpPr>
            <a:spLocks noGrp="1"/>
          </p:cNvSpPr>
          <p:nvPr>
            <p:ph type="dt" sz="half" idx="10"/>
          </p:nvPr>
        </p:nvSpPr>
        <p:spPr/>
        <p:txBody>
          <a:bodyPr/>
          <a:lstStyle/>
          <a:p>
            <a:fld id="{6F42AD9B-0F23-45A8-BC9D-C1F765F28BB9}" type="datetimeFigureOut">
              <a:rPr lang="en-GB" smtClean="0"/>
              <a:t>30/03/2023</a:t>
            </a:fld>
            <a:endParaRPr lang="en-GB"/>
          </a:p>
        </p:txBody>
      </p:sp>
      <p:sp>
        <p:nvSpPr>
          <p:cNvPr id="6" name="Footer Placeholder 5">
            <a:extLst>
              <a:ext uri="{FF2B5EF4-FFF2-40B4-BE49-F238E27FC236}">
                <a16:creationId xmlns:a16="http://schemas.microsoft.com/office/drawing/2014/main" id="{D6BE820F-C96F-489D-8A35-96FB3183BE1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C5E3015-ACC1-42C9-BFBD-F55598E74F6B}"/>
              </a:ext>
            </a:extLst>
          </p:cNvPr>
          <p:cNvSpPr>
            <a:spLocks noGrp="1"/>
          </p:cNvSpPr>
          <p:nvPr>
            <p:ph type="sldNum" sz="quarter" idx="12"/>
          </p:nvPr>
        </p:nvSpPr>
        <p:spPr/>
        <p:txBody>
          <a:bodyPr/>
          <a:lstStyle/>
          <a:p>
            <a:fld id="{16B978D6-3318-41F2-9444-46B35B5E2619}" type="slidenum">
              <a:rPr lang="en-GB" smtClean="0"/>
              <a:t>‹#›</a:t>
            </a:fld>
            <a:endParaRPr lang="en-GB"/>
          </a:p>
        </p:txBody>
      </p:sp>
    </p:spTree>
    <p:extLst>
      <p:ext uri="{BB962C8B-B14F-4D97-AF65-F5344CB8AC3E}">
        <p14:creationId xmlns:p14="http://schemas.microsoft.com/office/powerpoint/2010/main" val="19196072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650D53-E499-4253-904C-2599AD1FBE6D}"/>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1C436FA-5B4C-4928-A807-532EFE35EE5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DD18E512-AAFE-4A2E-BA3A-A289AA8D078C}"/>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060EBE04-8250-469A-AE6A-A4BA53BF263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C157C6D-3F8D-435E-AB26-8E23F8A8631C}"/>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9BE27905-07D6-42CC-85BC-CE16FA2AEB6E}"/>
              </a:ext>
            </a:extLst>
          </p:cNvPr>
          <p:cNvSpPr>
            <a:spLocks noGrp="1"/>
          </p:cNvSpPr>
          <p:nvPr>
            <p:ph type="dt" sz="half" idx="10"/>
          </p:nvPr>
        </p:nvSpPr>
        <p:spPr/>
        <p:txBody>
          <a:bodyPr/>
          <a:lstStyle/>
          <a:p>
            <a:fld id="{6F42AD9B-0F23-45A8-BC9D-C1F765F28BB9}" type="datetimeFigureOut">
              <a:rPr lang="en-GB" smtClean="0"/>
              <a:t>30/03/2023</a:t>
            </a:fld>
            <a:endParaRPr lang="en-GB"/>
          </a:p>
        </p:txBody>
      </p:sp>
      <p:sp>
        <p:nvSpPr>
          <p:cNvPr id="8" name="Footer Placeholder 7">
            <a:extLst>
              <a:ext uri="{FF2B5EF4-FFF2-40B4-BE49-F238E27FC236}">
                <a16:creationId xmlns:a16="http://schemas.microsoft.com/office/drawing/2014/main" id="{96653FFB-8D7C-4F9D-ADDE-B4BAAE6C437D}"/>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C771F75A-4033-4EA1-BF4B-882B11C1D379}"/>
              </a:ext>
            </a:extLst>
          </p:cNvPr>
          <p:cNvSpPr>
            <a:spLocks noGrp="1"/>
          </p:cNvSpPr>
          <p:nvPr>
            <p:ph type="sldNum" sz="quarter" idx="12"/>
          </p:nvPr>
        </p:nvSpPr>
        <p:spPr/>
        <p:txBody>
          <a:bodyPr/>
          <a:lstStyle/>
          <a:p>
            <a:fld id="{16B978D6-3318-41F2-9444-46B35B5E2619}" type="slidenum">
              <a:rPr lang="en-GB" smtClean="0"/>
              <a:t>‹#›</a:t>
            </a:fld>
            <a:endParaRPr lang="en-GB"/>
          </a:p>
        </p:txBody>
      </p:sp>
    </p:spTree>
    <p:extLst>
      <p:ext uri="{BB962C8B-B14F-4D97-AF65-F5344CB8AC3E}">
        <p14:creationId xmlns:p14="http://schemas.microsoft.com/office/powerpoint/2010/main" val="28900919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23A50F-473F-4E73-BCFC-A075A3797ECD}"/>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09ECF767-01FD-4EF7-B457-3AE6478B99CC}"/>
              </a:ext>
            </a:extLst>
          </p:cNvPr>
          <p:cNvSpPr>
            <a:spLocks noGrp="1"/>
          </p:cNvSpPr>
          <p:nvPr>
            <p:ph type="dt" sz="half" idx="10"/>
          </p:nvPr>
        </p:nvSpPr>
        <p:spPr/>
        <p:txBody>
          <a:bodyPr/>
          <a:lstStyle/>
          <a:p>
            <a:fld id="{6F42AD9B-0F23-45A8-BC9D-C1F765F28BB9}" type="datetimeFigureOut">
              <a:rPr lang="en-GB" smtClean="0"/>
              <a:t>30/03/2023</a:t>
            </a:fld>
            <a:endParaRPr lang="en-GB"/>
          </a:p>
        </p:txBody>
      </p:sp>
      <p:sp>
        <p:nvSpPr>
          <p:cNvPr id="4" name="Footer Placeholder 3">
            <a:extLst>
              <a:ext uri="{FF2B5EF4-FFF2-40B4-BE49-F238E27FC236}">
                <a16:creationId xmlns:a16="http://schemas.microsoft.com/office/drawing/2014/main" id="{5B2060B9-A899-4528-9C76-90870B471B8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3BC28456-2315-4F32-B265-BE9CF4DFD22B}"/>
              </a:ext>
            </a:extLst>
          </p:cNvPr>
          <p:cNvSpPr>
            <a:spLocks noGrp="1"/>
          </p:cNvSpPr>
          <p:nvPr>
            <p:ph type="sldNum" sz="quarter" idx="12"/>
          </p:nvPr>
        </p:nvSpPr>
        <p:spPr/>
        <p:txBody>
          <a:bodyPr/>
          <a:lstStyle/>
          <a:p>
            <a:fld id="{16B978D6-3318-41F2-9444-46B35B5E2619}" type="slidenum">
              <a:rPr lang="en-GB" smtClean="0"/>
              <a:t>‹#›</a:t>
            </a:fld>
            <a:endParaRPr lang="en-GB"/>
          </a:p>
        </p:txBody>
      </p:sp>
    </p:spTree>
    <p:extLst>
      <p:ext uri="{BB962C8B-B14F-4D97-AF65-F5344CB8AC3E}">
        <p14:creationId xmlns:p14="http://schemas.microsoft.com/office/powerpoint/2010/main" val="6009589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FAE1564-4A11-4EB4-924E-0F756B9C9F68}"/>
              </a:ext>
            </a:extLst>
          </p:cNvPr>
          <p:cNvSpPr>
            <a:spLocks noGrp="1"/>
          </p:cNvSpPr>
          <p:nvPr>
            <p:ph type="dt" sz="half" idx="10"/>
          </p:nvPr>
        </p:nvSpPr>
        <p:spPr/>
        <p:txBody>
          <a:bodyPr/>
          <a:lstStyle/>
          <a:p>
            <a:fld id="{6F42AD9B-0F23-45A8-BC9D-C1F765F28BB9}" type="datetimeFigureOut">
              <a:rPr lang="en-GB" smtClean="0"/>
              <a:t>30/03/2023</a:t>
            </a:fld>
            <a:endParaRPr lang="en-GB"/>
          </a:p>
        </p:txBody>
      </p:sp>
      <p:sp>
        <p:nvSpPr>
          <p:cNvPr id="3" name="Footer Placeholder 2">
            <a:extLst>
              <a:ext uri="{FF2B5EF4-FFF2-40B4-BE49-F238E27FC236}">
                <a16:creationId xmlns:a16="http://schemas.microsoft.com/office/drawing/2014/main" id="{2501C2AB-C6BC-4C39-BDD1-B1EF443CFAC8}"/>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9B523E3-BC3F-4EB4-8931-CD9FB2FE3B20}"/>
              </a:ext>
            </a:extLst>
          </p:cNvPr>
          <p:cNvSpPr>
            <a:spLocks noGrp="1"/>
          </p:cNvSpPr>
          <p:nvPr>
            <p:ph type="sldNum" sz="quarter" idx="12"/>
          </p:nvPr>
        </p:nvSpPr>
        <p:spPr/>
        <p:txBody>
          <a:bodyPr/>
          <a:lstStyle/>
          <a:p>
            <a:fld id="{16B978D6-3318-41F2-9444-46B35B5E2619}" type="slidenum">
              <a:rPr lang="en-GB" smtClean="0"/>
              <a:t>‹#›</a:t>
            </a:fld>
            <a:endParaRPr lang="en-GB"/>
          </a:p>
        </p:txBody>
      </p:sp>
    </p:spTree>
    <p:extLst>
      <p:ext uri="{BB962C8B-B14F-4D97-AF65-F5344CB8AC3E}">
        <p14:creationId xmlns:p14="http://schemas.microsoft.com/office/powerpoint/2010/main" val="39126389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A74F61-83D5-4B6C-BED7-5E06358BEA7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222A9C0D-8F06-4B76-B8F7-EC7D35321E3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9ED1149-DCD8-4B03-ABEB-93D510A6B3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2E735AE-28F7-40A5-8940-B19652E369B0}"/>
              </a:ext>
            </a:extLst>
          </p:cNvPr>
          <p:cNvSpPr>
            <a:spLocks noGrp="1"/>
          </p:cNvSpPr>
          <p:nvPr>
            <p:ph type="dt" sz="half" idx="10"/>
          </p:nvPr>
        </p:nvSpPr>
        <p:spPr/>
        <p:txBody>
          <a:bodyPr/>
          <a:lstStyle/>
          <a:p>
            <a:fld id="{6F42AD9B-0F23-45A8-BC9D-C1F765F28BB9}" type="datetimeFigureOut">
              <a:rPr lang="en-GB" smtClean="0"/>
              <a:t>30/03/2023</a:t>
            </a:fld>
            <a:endParaRPr lang="en-GB"/>
          </a:p>
        </p:txBody>
      </p:sp>
      <p:sp>
        <p:nvSpPr>
          <p:cNvPr id="6" name="Footer Placeholder 5">
            <a:extLst>
              <a:ext uri="{FF2B5EF4-FFF2-40B4-BE49-F238E27FC236}">
                <a16:creationId xmlns:a16="http://schemas.microsoft.com/office/drawing/2014/main" id="{CF3A7DC2-312D-40F4-B9D3-80D24B0B37F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3987241-B20F-47A7-A045-EEA773B2B129}"/>
              </a:ext>
            </a:extLst>
          </p:cNvPr>
          <p:cNvSpPr>
            <a:spLocks noGrp="1"/>
          </p:cNvSpPr>
          <p:nvPr>
            <p:ph type="sldNum" sz="quarter" idx="12"/>
          </p:nvPr>
        </p:nvSpPr>
        <p:spPr/>
        <p:txBody>
          <a:bodyPr/>
          <a:lstStyle/>
          <a:p>
            <a:fld id="{16B978D6-3318-41F2-9444-46B35B5E2619}" type="slidenum">
              <a:rPr lang="en-GB" smtClean="0"/>
              <a:t>‹#›</a:t>
            </a:fld>
            <a:endParaRPr lang="en-GB"/>
          </a:p>
        </p:txBody>
      </p:sp>
    </p:spTree>
    <p:extLst>
      <p:ext uri="{BB962C8B-B14F-4D97-AF65-F5344CB8AC3E}">
        <p14:creationId xmlns:p14="http://schemas.microsoft.com/office/powerpoint/2010/main" val="18676435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ACF34F-805E-4A36-92EC-0EDEA192D9F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F5079B44-CE44-4E0A-A0D8-A5112E52E74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708DD48C-7F68-40B3-B692-21FE219C90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033001F6-7894-4ECB-BFA0-86AA9741BA86}"/>
              </a:ext>
            </a:extLst>
          </p:cNvPr>
          <p:cNvSpPr>
            <a:spLocks noGrp="1"/>
          </p:cNvSpPr>
          <p:nvPr>
            <p:ph type="dt" sz="half" idx="10"/>
          </p:nvPr>
        </p:nvSpPr>
        <p:spPr/>
        <p:txBody>
          <a:bodyPr/>
          <a:lstStyle/>
          <a:p>
            <a:fld id="{6F42AD9B-0F23-45A8-BC9D-C1F765F28BB9}" type="datetimeFigureOut">
              <a:rPr lang="en-GB" smtClean="0"/>
              <a:t>30/03/2023</a:t>
            </a:fld>
            <a:endParaRPr lang="en-GB"/>
          </a:p>
        </p:txBody>
      </p:sp>
      <p:sp>
        <p:nvSpPr>
          <p:cNvPr id="6" name="Footer Placeholder 5">
            <a:extLst>
              <a:ext uri="{FF2B5EF4-FFF2-40B4-BE49-F238E27FC236}">
                <a16:creationId xmlns:a16="http://schemas.microsoft.com/office/drawing/2014/main" id="{CE114A45-76FD-4E68-87BE-20251BBA504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BE243CE-A490-44E7-9C94-29596EAA6BCE}"/>
              </a:ext>
            </a:extLst>
          </p:cNvPr>
          <p:cNvSpPr>
            <a:spLocks noGrp="1"/>
          </p:cNvSpPr>
          <p:nvPr>
            <p:ph type="sldNum" sz="quarter" idx="12"/>
          </p:nvPr>
        </p:nvSpPr>
        <p:spPr/>
        <p:txBody>
          <a:bodyPr/>
          <a:lstStyle/>
          <a:p>
            <a:fld id="{16B978D6-3318-41F2-9444-46B35B5E2619}" type="slidenum">
              <a:rPr lang="en-GB" smtClean="0"/>
              <a:t>‹#›</a:t>
            </a:fld>
            <a:endParaRPr lang="en-GB"/>
          </a:p>
        </p:txBody>
      </p:sp>
    </p:spTree>
    <p:extLst>
      <p:ext uri="{BB962C8B-B14F-4D97-AF65-F5344CB8AC3E}">
        <p14:creationId xmlns:p14="http://schemas.microsoft.com/office/powerpoint/2010/main" val="26915682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966EF33-D74D-425F-A454-E4F3C0C400D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F6EB43C-078B-4A5A-9D1D-67349792617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566B684-40F2-49A4-905A-DB6D810A49D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42AD9B-0F23-45A8-BC9D-C1F765F28BB9}" type="datetimeFigureOut">
              <a:rPr lang="en-GB" smtClean="0"/>
              <a:t>30/03/2023</a:t>
            </a:fld>
            <a:endParaRPr lang="en-GB"/>
          </a:p>
        </p:txBody>
      </p:sp>
      <p:sp>
        <p:nvSpPr>
          <p:cNvPr id="5" name="Footer Placeholder 4">
            <a:extLst>
              <a:ext uri="{FF2B5EF4-FFF2-40B4-BE49-F238E27FC236}">
                <a16:creationId xmlns:a16="http://schemas.microsoft.com/office/drawing/2014/main" id="{59C94558-D0F9-470D-817E-D96CB6CD95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911A81F8-2FCB-446D-930E-1E24B3E305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B978D6-3318-41F2-9444-46B35B5E2619}" type="slidenum">
              <a:rPr lang="en-GB" smtClean="0"/>
              <a:t>‹#›</a:t>
            </a:fld>
            <a:endParaRPr lang="en-GB"/>
          </a:p>
        </p:txBody>
      </p:sp>
    </p:spTree>
    <p:extLst>
      <p:ext uri="{BB962C8B-B14F-4D97-AF65-F5344CB8AC3E}">
        <p14:creationId xmlns:p14="http://schemas.microsoft.com/office/powerpoint/2010/main" val="3740564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560240" cy="877079"/>
          </a:xfrm>
        </p:spPr>
        <p:txBody>
          <a:bodyPr/>
          <a:lstStyle/>
          <a:p>
            <a:pPr algn="ctr"/>
            <a:r>
              <a:rPr lang="en-GB" b="1" dirty="0"/>
              <a:t>Planning Remote Lessons</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838199" y="1825625"/>
            <a:ext cx="10617679" cy="4667250"/>
          </a:xfrm>
        </p:spPr>
        <p:txBody>
          <a:bodyPr>
            <a:normAutofit/>
          </a:bodyPr>
          <a:lstStyle/>
          <a:p>
            <a:pPr marL="0" indent="0">
              <a:buNone/>
            </a:pPr>
            <a:r>
              <a:rPr lang="en-GB" sz="3200" b="1" dirty="0"/>
              <a:t>Lesson plans will require</a:t>
            </a:r>
            <a:r>
              <a:rPr lang="en-GB" sz="3200" dirty="0"/>
              <a:t>:</a:t>
            </a:r>
          </a:p>
          <a:p>
            <a:pPr marL="0" indent="0">
              <a:buNone/>
            </a:pPr>
            <a:r>
              <a:rPr lang="en-GB" sz="3200" dirty="0"/>
              <a:t>Examples and models</a:t>
            </a:r>
          </a:p>
          <a:p>
            <a:pPr marL="0" indent="0">
              <a:buNone/>
            </a:pPr>
            <a:r>
              <a:rPr lang="en-GB" sz="3200" dirty="0"/>
              <a:t>Scripts for direct instruction and explanation</a:t>
            </a:r>
          </a:p>
          <a:p>
            <a:pPr marL="0" indent="0">
              <a:buNone/>
            </a:pPr>
            <a:r>
              <a:rPr lang="en-GB" sz="3200" dirty="0"/>
              <a:t>Attention to pace and pause time</a:t>
            </a:r>
          </a:p>
          <a:p>
            <a:pPr marL="0" indent="0">
              <a:buNone/>
            </a:pPr>
            <a:r>
              <a:rPr lang="en-GB" sz="3200" dirty="0"/>
              <a:t>Dual coding</a:t>
            </a:r>
          </a:p>
          <a:p>
            <a:pPr marL="0" indent="0">
              <a:buNone/>
            </a:pPr>
            <a:r>
              <a:rPr lang="en-GB" sz="3200" dirty="0"/>
              <a:t>Approaches and resources which remove extraneous load and maintain attention</a:t>
            </a:r>
          </a:p>
          <a:p>
            <a:pPr marL="0" indent="0">
              <a:buNone/>
            </a:pPr>
            <a:r>
              <a:rPr lang="en-GB" sz="3200" dirty="0"/>
              <a:t>Strategies to ensure that students will complete the work</a:t>
            </a:r>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707992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180678" cy="1325563"/>
          </a:xfrm>
        </p:spPr>
        <p:txBody>
          <a:bodyPr/>
          <a:lstStyle/>
          <a:p>
            <a:pPr algn="ctr"/>
            <a:r>
              <a:rPr lang="en-GB" sz="4400" b="1" dirty="0"/>
              <a:t>Examples and models</a:t>
            </a:r>
            <a:br>
              <a:rPr lang="en-GB" sz="4400" b="1" dirty="0"/>
            </a:br>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444500" y="2476500"/>
            <a:ext cx="10871200" cy="3192463"/>
          </a:xfrm>
        </p:spPr>
        <p:txBody>
          <a:bodyPr>
            <a:normAutofit/>
          </a:bodyPr>
          <a:lstStyle/>
          <a:p>
            <a:pPr marL="0" indent="0" algn="ctr">
              <a:buNone/>
            </a:pPr>
            <a:endParaRPr lang="en-GB" sz="6000" i="1" dirty="0"/>
          </a:p>
          <a:p>
            <a:pPr marL="0" indent="0" algn="ctr">
              <a:buNone/>
            </a:pPr>
            <a:r>
              <a:rPr lang="en-GB" sz="6000" i="1" dirty="0">
                <a:solidFill>
                  <a:srgbClr val="0070C0"/>
                </a:solidFill>
              </a:rPr>
              <a:t>“Here’s one I prepared earlier”</a:t>
            </a:r>
          </a:p>
          <a:p>
            <a:pPr marL="0" indent="0" algn="ctr">
              <a:buNone/>
            </a:pPr>
            <a:endParaRPr lang="en-GB" i="1"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26397526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629251" cy="1325563"/>
          </a:xfrm>
        </p:spPr>
        <p:txBody>
          <a:bodyPr>
            <a:normAutofit fontScale="90000"/>
          </a:bodyPr>
          <a:lstStyle/>
          <a:p>
            <a:pPr algn="ctr"/>
            <a:br>
              <a:rPr lang="en-GB" sz="4400" b="1" dirty="0"/>
            </a:br>
            <a:r>
              <a:rPr lang="en-GB" sz="4400" b="1" dirty="0"/>
              <a:t>Scripting  direct instruction and explanation</a:t>
            </a:r>
            <a:br>
              <a:rPr lang="en-GB" sz="4400" b="1" dirty="0"/>
            </a:br>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3079764" y="2803961"/>
            <a:ext cx="5838349" cy="2836428"/>
          </a:xfrm>
        </p:spPr>
        <p:txBody>
          <a:bodyPr/>
          <a:lstStyle/>
          <a:p>
            <a:pPr marL="0" indent="0" algn="ctr">
              <a:buNone/>
            </a:pPr>
            <a:endParaRPr lang="en-GB" i="1" dirty="0"/>
          </a:p>
          <a:p>
            <a:pPr marL="0" indent="0" algn="ctr">
              <a:buNone/>
            </a:pPr>
            <a:endParaRPr lang="en-GB" i="1"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pic>
        <p:nvPicPr>
          <p:cNvPr id="2050" name="Picture 2" descr="Cold Calling Scripts: 25 Script Examples &amp; Call Tips | Pipedrive">
            <a:extLst>
              <a:ext uri="{FF2B5EF4-FFF2-40B4-BE49-F238E27FC236}">
                <a16:creationId xmlns:a16="http://schemas.microsoft.com/office/drawing/2014/main" id="{7B43BBD4-87DB-4A2D-99DE-BD81BD7E72C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41564" y="1851026"/>
            <a:ext cx="7947378" cy="447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45433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508481" cy="1325563"/>
          </a:xfrm>
        </p:spPr>
        <p:txBody>
          <a:bodyPr>
            <a:normAutofit fontScale="90000"/>
          </a:bodyPr>
          <a:lstStyle/>
          <a:p>
            <a:pPr algn="ctr"/>
            <a:r>
              <a:rPr lang="en-GB" sz="4400" b="1" dirty="0"/>
              <a:t>Attention to pace and pause time</a:t>
            </a:r>
            <a:br>
              <a:rPr lang="en-GB" sz="4400" b="1" dirty="0"/>
            </a:br>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838200" y="1825625"/>
            <a:ext cx="10515600" cy="4351338"/>
          </a:xfrm>
        </p:spPr>
        <p:txBody>
          <a:bodyPr/>
          <a:lstStyle/>
          <a:p>
            <a:pPr marL="0" indent="0" algn="ctr">
              <a:buNone/>
            </a:pPr>
            <a:endParaRPr lang="en-GB" i="1" dirty="0"/>
          </a:p>
          <a:p>
            <a:pPr marL="0" indent="0" algn="ctr">
              <a:buNone/>
            </a:pPr>
            <a:endParaRPr lang="en-GB" i="1"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pic>
        <p:nvPicPr>
          <p:cNvPr id="6" name="Picture 5">
            <a:extLst>
              <a:ext uri="{FF2B5EF4-FFF2-40B4-BE49-F238E27FC236}">
                <a16:creationId xmlns:a16="http://schemas.microsoft.com/office/drawing/2014/main" id="{2FC2733D-E895-4810-973E-806EB7AF284E}"/>
              </a:ext>
            </a:extLst>
          </p:cNvPr>
          <p:cNvPicPr>
            <a:picLocks noChangeAspect="1"/>
          </p:cNvPicPr>
          <p:nvPr/>
        </p:nvPicPr>
        <p:blipFill>
          <a:blip r:embed="rId5"/>
          <a:stretch>
            <a:fillRect/>
          </a:stretch>
        </p:blipFill>
        <p:spPr>
          <a:xfrm>
            <a:off x="3086100" y="2551111"/>
            <a:ext cx="2557461" cy="2557461"/>
          </a:xfrm>
          <a:prstGeom prst="rect">
            <a:avLst/>
          </a:prstGeom>
        </p:spPr>
      </p:pic>
      <p:pic>
        <p:nvPicPr>
          <p:cNvPr id="7" name="Picture 6">
            <a:extLst>
              <a:ext uri="{FF2B5EF4-FFF2-40B4-BE49-F238E27FC236}">
                <a16:creationId xmlns:a16="http://schemas.microsoft.com/office/drawing/2014/main" id="{2B63A863-A5D0-40AC-93A5-708026EB59D9}"/>
              </a:ext>
            </a:extLst>
          </p:cNvPr>
          <p:cNvPicPr>
            <a:picLocks noChangeAspect="1"/>
          </p:cNvPicPr>
          <p:nvPr/>
        </p:nvPicPr>
        <p:blipFill>
          <a:blip r:embed="rId6"/>
          <a:stretch>
            <a:fillRect/>
          </a:stretch>
        </p:blipFill>
        <p:spPr>
          <a:xfrm>
            <a:off x="6548440" y="2674937"/>
            <a:ext cx="2266951" cy="2266951"/>
          </a:xfrm>
          <a:prstGeom prst="rect">
            <a:avLst/>
          </a:prstGeom>
        </p:spPr>
      </p:pic>
    </p:spTree>
    <p:extLst>
      <p:ext uri="{BB962C8B-B14F-4D97-AF65-F5344CB8AC3E}">
        <p14:creationId xmlns:p14="http://schemas.microsoft.com/office/powerpoint/2010/main" val="24397395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353206" cy="1325563"/>
          </a:xfrm>
        </p:spPr>
        <p:txBody>
          <a:bodyPr/>
          <a:lstStyle/>
          <a:p>
            <a:pPr algn="ctr"/>
            <a:r>
              <a:rPr lang="en-GB" sz="4400" b="1" dirty="0"/>
              <a:t>Dual coding</a:t>
            </a:r>
            <a:br>
              <a:rPr lang="en-GB" sz="4400" b="1" dirty="0"/>
            </a:b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pic>
        <p:nvPicPr>
          <p:cNvPr id="1028" name="Picture 4" descr="OliCav">
            <a:extLst>
              <a:ext uri="{FF2B5EF4-FFF2-40B4-BE49-F238E27FC236}">
                <a16:creationId xmlns:a16="http://schemas.microsoft.com/office/drawing/2014/main" id="{6A3559EF-258C-42B6-9C05-8A3354162904}"/>
              </a:ext>
            </a:extLst>
          </p:cNvPr>
          <p:cNvPicPr>
            <a:picLocks noGrp="1" noChangeAspect="1" noChangeArrowheads="1"/>
          </p:cNvPicPr>
          <p:nvPr>
            <p:ph idx="1"/>
          </p:nvPr>
        </p:nvPicPr>
        <p:blipFill>
          <a:blip r:embed="rId5">
            <a:extLst>
              <a:ext uri="{28A0092B-C50C-407E-A947-70E740481C1C}">
                <a14:useLocalDpi xmlns:a14="http://schemas.microsoft.com/office/drawing/2010/main" val="0"/>
              </a:ext>
            </a:extLst>
          </a:blip>
          <a:srcRect/>
          <a:stretch>
            <a:fillRect/>
          </a:stretch>
        </p:blipFill>
        <p:spPr bwMode="auto">
          <a:xfrm>
            <a:off x="3927895" y="998348"/>
            <a:ext cx="4468482" cy="44862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B51B77C4-81BE-4845-80AF-7E8B69083BE2}"/>
              </a:ext>
            </a:extLst>
          </p:cNvPr>
          <p:cNvSpPr txBox="1"/>
          <p:nvPr/>
        </p:nvSpPr>
        <p:spPr>
          <a:xfrm>
            <a:off x="8660920" y="2285092"/>
            <a:ext cx="3191773" cy="1200329"/>
          </a:xfrm>
          <a:prstGeom prst="rect">
            <a:avLst/>
          </a:prstGeom>
          <a:noFill/>
        </p:spPr>
        <p:txBody>
          <a:bodyPr wrap="square" rtlCol="0">
            <a:spAutoFit/>
          </a:bodyPr>
          <a:lstStyle/>
          <a:p>
            <a:endParaRPr lang="en-GB" sz="3200" dirty="0"/>
          </a:p>
          <a:p>
            <a:r>
              <a:rPr lang="en-GB" sz="4000" dirty="0"/>
              <a:t>Visual input</a:t>
            </a:r>
          </a:p>
        </p:txBody>
      </p:sp>
      <p:sp>
        <p:nvSpPr>
          <p:cNvPr id="7" name="TextBox 6">
            <a:extLst>
              <a:ext uri="{FF2B5EF4-FFF2-40B4-BE49-F238E27FC236}">
                <a16:creationId xmlns:a16="http://schemas.microsoft.com/office/drawing/2014/main" id="{2B9931BA-F91E-45C8-8E19-187759D993A5}"/>
              </a:ext>
            </a:extLst>
          </p:cNvPr>
          <p:cNvSpPr txBox="1"/>
          <p:nvPr/>
        </p:nvSpPr>
        <p:spPr>
          <a:xfrm>
            <a:off x="529088" y="2387326"/>
            <a:ext cx="3398807" cy="1261884"/>
          </a:xfrm>
          <a:prstGeom prst="rect">
            <a:avLst/>
          </a:prstGeom>
          <a:noFill/>
        </p:spPr>
        <p:txBody>
          <a:bodyPr wrap="square" rtlCol="0">
            <a:spAutoFit/>
          </a:bodyPr>
          <a:lstStyle/>
          <a:p>
            <a:endParaRPr lang="en-GB" sz="3600" dirty="0"/>
          </a:p>
          <a:p>
            <a:r>
              <a:rPr lang="en-GB" sz="4000" dirty="0"/>
              <a:t>Auditory input</a:t>
            </a:r>
          </a:p>
        </p:txBody>
      </p:sp>
    </p:spTree>
    <p:extLst>
      <p:ext uri="{BB962C8B-B14F-4D97-AF65-F5344CB8AC3E}">
        <p14:creationId xmlns:p14="http://schemas.microsoft.com/office/powerpoint/2010/main" val="27807634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594746" cy="1325563"/>
          </a:xfrm>
        </p:spPr>
        <p:txBody>
          <a:bodyPr>
            <a:normAutofit fontScale="90000"/>
          </a:bodyPr>
          <a:lstStyle/>
          <a:p>
            <a:pPr algn="ctr"/>
            <a:br>
              <a:rPr lang="en-GB" sz="4400" dirty="0">
                <a:solidFill>
                  <a:prstClr val="black"/>
                </a:solidFill>
                <a:latin typeface="Calibri" panose="020F0502020204030204"/>
              </a:rPr>
            </a:br>
            <a:r>
              <a:rPr lang="en-GB" sz="4400" dirty="0">
                <a:solidFill>
                  <a:prstClr val="black"/>
                </a:solidFill>
                <a:latin typeface="Calibri" panose="020F0502020204030204"/>
              </a:rPr>
              <a:t>R</a:t>
            </a:r>
            <a:r>
              <a:rPr kumimoji="0" lang="en-GB" sz="4400" i="0" u="none" strike="noStrike" kern="1200" cap="none" spc="0" normalizeH="0" baseline="0" noProof="0" dirty="0" err="1">
                <a:ln>
                  <a:noFill/>
                </a:ln>
                <a:solidFill>
                  <a:prstClr val="black"/>
                </a:solidFill>
                <a:effectLst/>
                <a:uLnTx/>
                <a:uFillTx/>
                <a:latin typeface="Calibri" panose="020F0502020204030204"/>
                <a:ea typeface="+mn-ea"/>
                <a:cs typeface="+mn-cs"/>
              </a:rPr>
              <a:t>emoving</a:t>
            </a:r>
            <a:r>
              <a:rPr kumimoji="0" lang="en-GB" sz="4400" i="0" u="none" strike="noStrike" kern="1200" cap="none" spc="0" normalizeH="0" baseline="0" noProof="0" dirty="0">
                <a:ln>
                  <a:noFill/>
                </a:ln>
                <a:solidFill>
                  <a:prstClr val="black"/>
                </a:solidFill>
                <a:effectLst/>
                <a:uLnTx/>
                <a:uFillTx/>
                <a:latin typeface="Calibri" panose="020F0502020204030204"/>
                <a:ea typeface="+mn-ea"/>
                <a:cs typeface="+mn-cs"/>
              </a:rPr>
              <a:t> extraneous load and maintaining attention</a:t>
            </a:r>
            <a:br>
              <a:rPr kumimoji="0" lang="en-GB" sz="4400" b="1" i="0" u="none" strike="noStrike" kern="1200" cap="none" spc="0" normalizeH="0" baseline="0" noProof="0" dirty="0">
                <a:ln>
                  <a:noFill/>
                </a:ln>
                <a:solidFill>
                  <a:prstClr val="black"/>
                </a:solidFill>
                <a:effectLst/>
                <a:uLnTx/>
                <a:uFillTx/>
                <a:latin typeface="Calibri" panose="020F0502020204030204"/>
                <a:ea typeface="+mn-ea"/>
                <a:cs typeface="+mn-cs"/>
              </a:rPr>
            </a:br>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pPr marL="0" indent="0">
              <a:buNone/>
            </a:pPr>
            <a:r>
              <a:rPr lang="en-GB" sz="3200" dirty="0"/>
              <a:t>Optimum conditions for students’ workspaces</a:t>
            </a:r>
          </a:p>
          <a:p>
            <a:pPr marL="0" indent="0">
              <a:buNone/>
            </a:pPr>
            <a:r>
              <a:rPr lang="en-GB" sz="3200" dirty="0"/>
              <a:t>Universal slide as lesson commences</a:t>
            </a:r>
          </a:p>
          <a:p>
            <a:pPr marL="0" indent="0">
              <a:buNone/>
            </a:pPr>
            <a:r>
              <a:rPr lang="en-GB" sz="3200" dirty="0"/>
              <a:t>Efficient, strong starts including a “Do Now” task within the first minutes of the lesson</a:t>
            </a:r>
          </a:p>
          <a:p>
            <a:pPr marL="0" indent="0">
              <a:buNone/>
            </a:pPr>
            <a:r>
              <a:rPr lang="en-GB" sz="3200" dirty="0"/>
              <a:t>In synchronous modes of teaching using tools to require feedback and checks for understanding, including cold calling and “shout outs”. </a:t>
            </a:r>
          </a:p>
          <a:p>
            <a:pPr marL="0" indent="0">
              <a:buNone/>
            </a:pPr>
            <a:endParaRPr lang="en-GB" dirty="0"/>
          </a:p>
          <a:p>
            <a:pPr marL="0" indent="0">
              <a:buNone/>
            </a:pPr>
            <a:endParaRPr lang="en-GB" dirty="0"/>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679487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767274" cy="1325563"/>
          </a:xfrm>
        </p:spPr>
        <p:txBody>
          <a:bodyPr>
            <a:normAutofit fontScale="90000"/>
          </a:bodyPr>
          <a:lstStyle/>
          <a:p>
            <a:pPr algn="ctr"/>
            <a:br>
              <a:rPr lang="en-GB" sz="4400" b="1" dirty="0"/>
            </a:br>
            <a:r>
              <a:rPr lang="en-GB" sz="4400" b="1" dirty="0"/>
              <a:t>Student accountability for work completion</a:t>
            </a:r>
            <a:br>
              <a:rPr lang="en-GB" sz="4400" b="1" dirty="0"/>
            </a:br>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327804" y="2053087"/>
            <a:ext cx="11024558" cy="4439788"/>
          </a:xfrm>
        </p:spPr>
        <p:txBody>
          <a:bodyPr>
            <a:normAutofit/>
          </a:bodyPr>
          <a:lstStyle/>
          <a:p>
            <a:pPr marL="0" indent="0">
              <a:buNone/>
            </a:pPr>
            <a:r>
              <a:rPr lang="en-GB" sz="3200" dirty="0"/>
              <a:t>Breakout rooms</a:t>
            </a:r>
          </a:p>
          <a:p>
            <a:pPr marL="0" indent="0">
              <a:buNone/>
            </a:pPr>
            <a:r>
              <a:rPr lang="en-GB" sz="3200" dirty="0"/>
              <a:t>Acknowledging students’ participation and responding to their work</a:t>
            </a:r>
          </a:p>
          <a:p>
            <a:pPr marL="0" indent="0">
              <a:buNone/>
            </a:pPr>
            <a:r>
              <a:rPr lang="en-GB" sz="3200" dirty="0"/>
              <a:t>Cold calling</a:t>
            </a:r>
          </a:p>
          <a:p>
            <a:pPr marL="0" indent="0">
              <a:buNone/>
            </a:pPr>
            <a:r>
              <a:rPr lang="en-GB" sz="3200" dirty="0"/>
              <a:t>Use a range of methods for students to submit their work</a:t>
            </a:r>
          </a:p>
          <a:p>
            <a:pPr marL="0" indent="0">
              <a:buNone/>
            </a:pPr>
            <a:r>
              <a:rPr lang="en-GB" sz="3200" dirty="0"/>
              <a:t>Name checking students as polls are submitted, quizzes completed and work is submitted</a:t>
            </a:r>
          </a:p>
          <a:p>
            <a:pPr marL="0" indent="0">
              <a:buNone/>
            </a:pPr>
            <a:r>
              <a:rPr lang="en-GB" sz="3200" dirty="0"/>
              <a:t>Competition and class challenges for low stakes quizzes</a:t>
            </a:r>
          </a:p>
          <a:p>
            <a:pPr marL="0" indent="0">
              <a:buNone/>
            </a:pPr>
            <a:endParaRPr lang="en-GB" sz="3200" dirty="0"/>
          </a:p>
          <a:p>
            <a:pPr marL="0" indent="0">
              <a:buNone/>
            </a:pPr>
            <a:endParaRPr lang="en-GB" sz="3200" b="1" dirty="0"/>
          </a:p>
          <a:p>
            <a:pPr marL="0" indent="0">
              <a:buNone/>
            </a:pPr>
            <a:endParaRPr lang="en-GB" sz="3200" b="1"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1173102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6"/>
            <a:ext cx="7422217" cy="946090"/>
          </a:xfrm>
        </p:spPr>
        <p:txBody>
          <a:bodyPr/>
          <a:lstStyle/>
          <a:p>
            <a:pPr algn="ctr"/>
            <a:r>
              <a:rPr lang="en-GB" b="1" dirty="0"/>
              <a:t>Review Time</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normAutofit lnSpcReduction="10000"/>
          </a:bodyPr>
          <a:lstStyle/>
          <a:p>
            <a:pPr marL="514350" indent="-514350">
              <a:buAutoNum type="arabicPeriod"/>
            </a:pPr>
            <a:r>
              <a:rPr lang="en-GB" sz="3200" dirty="0"/>
              <a:t>Are there non-negotiable universal routines you will require of students and teachers?</a:t>
            </a:r>
          </a:p>
          <a:p>
            <a:pPr marL="514350" indent="-514350">
              <a:buAutoNum type="arabicPeriod"/>
            </a:pPr>
            <a:r>
              <a:rPr lang="en-GB" sz="3200" dirty="0"/>
              <a:t>How will professional development support teachers, particularly those who are in the early years of their career?</a:t>
            </a:r>
          </a:p>
          <a:p>
            <a:pPr marL="514350" indent="-514350">
              <a:buAutoNum type="arabicPeriod"/>
            </a:pPr>
            <a:r>
              <a:rPr lang="en-GB" sz="3200" dirty="0"/>
              <a:t>Will you use a specific learning platform and recommend a specific structure for online lessons?</a:t>
            </a:r>
          </a:p>
          <a:p>
            <a:pPr marL="514350" indent="-514350">
              <a:buAutoNum type="arabicPeriod"/>
            </a:pPr>
            <a:r>
              <a:rPr lang="en-GB" sz="3200" dirty="0"/>
              <a:t>What will the frequency and format be for communication with parents?</a:t>
            </a:r>
          </a:p>
          <a:p>
            <a:pPr marL="514350" indent="-514350">
              <a:buAutoNum type="arabicPeriod"/>
            </a:pPr>
            <a:endParaRPr lang="en-GB" sz="3200" dirty="0"/>
          </a:p>
          <a:p>
            <a:pPr marL="514350" indent="-514350">
              <a:buAutoNum type="arabicPeriod"/>
            </a:pPr>
            <a:endParaRPr lang="en-GB" sz="3200" dirty="0"/>
          </a:p>
          <a:p>
            <a:pPr marL="514350" indent="-514350">
              <a:buAutoNum type="arabicPeriod"/>
            </a:pPr>
            <a:endParaRPr lang="en-GB" sz="3200" dirty="0"/>
          </a:p>
          <a:p>
            <a:pPr marL="514350" indent="-514350">
              <a:buAutoNum type="arabicPeriod"/>
            </a:pPr>
            <a:endParaRPr lang="en-GB" sz="3200" dirty="0"/>
          </a:p>
          <a:p>
            <a:pPr marL="0" indent="0">
              <a:buNone/>
            </a:pPr>
            <a:endParaRPr lang="en-GB" sz="3200" dirty="0"/>
          </a:p>
          <a:p>
            <a:pPr marL="0" indent="0">
              <a:buNone/>
            </a:pPr>
            <a:endParaRPr lang="en-GB" sz="3200"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131163926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TotalTime>
  <Words>1190</Words>
  <Application>Microsoft Office PowerPoint</Application>
  <PresentationFormat>Widescreen</PresentationFormat>
  <Paragraphs>83</Paragraphs>
  <Slides>8</Slides>
  <Notes>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Calibri Light</vt:lpstr>
      <vt:lpstr>Office Theme</vt:lpstr>
      <vt:lpstr>Planning Remote Lessons</vt:lpstr>
      <vt:lpstr>Examples and models </vt:lpstr>
      <vt:lpstr> Scripting  direct instruction and explanation </vt:lpstr>
      <vt:lpstr>Attention to pace and pause time </vt:lpstr>
      <vt:lpstr>Dual coding </vt:lpstr>
      <vt:lpstr> Removing extraneous load and maintaining attention </vt:lpstr>
      <vt:lpstr> Student accountability for work completion </vt:lpstr>
      <vt:lpstr>Review Time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Rebecca Malone</dc:creator>
  <cp:lastModifiedBy>Rebecca Malone</cp:lastModifiedBy>
  <cp:revision>3</cp:revision>
  <dcterms:created xsi:type="dcterms:W3CDTF">2023-03-30T10:45:04Z</dcterms:created>
  <dcterms:modified xsi:type="dcterms:W3CDTF">2023-03-30T11:00:48Z</dcterms:modified>
</cp:coreProperties>
</file>