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93" r:id="rId2"/>
    <p:sldId id="263" r:id="rId3"/>
    <p:sldId id="331" r:id="rId4"/>
    <p:sldId id="329" r:id="rId5"/>
    <p:sldId id="330" r:id="rId6"/>
    <p:sldId id="332" r:id="rId7"/>
    <p:sldId id="336" r:id="rId8"/>
    <p:sldId id="333" r:id="rId9"/>
    <p:sldId id="334" r:id="rId10"/>
    <p:sldId id="335" r:id="rId11"/>
    <p:sldId id="337" r:id="rId12"/>
    <p:sldId id="338" r:id="rId13"/>
  </p:sldIdLst>
  <p:sldSz cx="12192000" cy="6858000"/>
  <p:notesSz cx="9872663" cy="6797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0"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657" autoAdjust="0"/>
    <p:restoredTop sz="94660"/>
  </p:normalViewPr>
  <p:slideViewPr>
    <p:cSldViewPr snapToGrid="0">
      <p:cViewPr varScale="1">
        <p:scale>
          <a:sx n="47" d="100"/>
          <a:sy n="47" d="100"/>
        </p:scale>
        <p:origin x="62" y="16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1" y="0"/>
            <a:ext cx="4277135" cy="340265"/>
          </a:xfrm>
          <a:prstGeom prst="rect">
            <a:avLst/>
          </a:prstGeom>
        </p:spPr>
        <p:txBody>
          <a:bodyPr vert="horz" lIns="91440" tIns="45720" rIns="91440" bIns="45720" rtlCol="0"/>
          <a:lstStyle>
            <a:lvl1pPr algn="l">
              <a:defRPr sz="1200"/>
            </a:lvl1pPr>
          </a:lstStyle>
          <a:p>
            <a:endParaRPr lang="sl-SI"/>
          </a:p>
        </p:txBody>
      </p:sp>
      <p:sp>
        <p:nvSpPr>
          <p:cNvPr id="3" name="Označba mesta datuma 2"/>
          <p:cNvSpPr>
            <a:spLocks noGrp="1"/>
          </p:cNvSpPr>
          <p:nvPr>
            <p:ph type="dt" sz="quarter" idx="1"/>
          </p:nvPr>
        </p:nvSpPr>
        <p:spPr>
          <a:xfrm>
            <a:off x="5593177" y="0"/>
            <a:ext cx="4277135" cy="340265"/>
          </a:xfrm>
          <a:prstGeom prst="rect">
            <a:avLst/>
          </a:prstGeom>
        </p:spPr>
        <p:txBody>
          <a:bodyPr vert="horz" lIns="91440" tIns="45720" rIns="91440" bIns="45720" rtlCol="0"/>
          <a:lstStyle>
            <a:lvl1pPr algn="r">
              <a:defRPr sz="1200"/>
            </a:lvl1pPr>
          </a:lstStyle>
          <a:p>
            <a:fld id="{BE07F6C7-24F0-4CB8-B098-F94145649BF3}" type="datetimeFigureOut">
              <a:rPr lang="sl-SI" smtClean="0"/>
              <a:t>28. 03. 2023</a:t>
            </a:fld>
            <a:endParaRPr lang="sl-SI"/>
          </a:p>
        </p:txBody>
      </p:sp>
      <p:sp>
        <p:nvSpPr>
          <p:cNvPr id="4" name="Označba mesta noge 3"/>
          <p:cNvSpPr>
            <a:spLocks noGrp="1"/>
          </p:cNvSpPr>
          <p:nvPr>
            <p:ph type="ftr" sz="quarter" idx="2"/>
          </p:nvPr>
        </p:nvSpPr>
        <p:spPr>
          <a:xfrm>
            <a:off x="1" y="6457410"/>
            <a:ext cx="4277135" cy="340265"/>
          </a:xfrm>
          <a:prstGeom prst="rect">
            <a:avLst/>
          </a:prstGeom>
        </p:spPr>
        <p:txBody>
          <a:bodyPr vert="horz" lIns="91440" tIns="45720" rIns="91440" bIns="45720" rtlCol="0" anchor="b"/>
          <a:lstStyle>
            <a:lvl1pPr algn="l">
              <a:defRPr sz="1200"/>
            </a:lvl1pPr>
          </a:lstStyle>
          <a:p>
            <a:endParaRPr lang="sl-SI"/>
          </a:p>
        </p:txBody>
      </p:sp>
      <p:sp>
        <p:nvSpPr>
          <p:cNvPr id="5" name="Označba mesta številke diapozitiva 4"/>
          <p:cNvSpPr>
            <a:spLocks noGrp="1"/>
          </p:cNvSpPr>
          <p:nvPr>
            <p:ph type="sldNum" sz="quarter" idx="3"/>
          </p:nvPr>
        </p:nvSpPr>
        <p:spPr>
          <a:xfrm>
            <a:off x="5593177" y="6457410"/>
            <a:ext cx="4277135" cy="340265"/>
          </a:xfrm>
          <a:prstGeom prst="rect">
            <a:avLst/>
          </a:prstGeom>
        </p:spPr>
        <p:txBody>
          <a:bodyPr vert="horz" lIns="91440" tIns="45720" rIns="91440" bIns="45720" rtlCol="0" anchor="b"/>
          <a:lstStyle>
            <a:lvl1pPr algn="r">
              <a:defRPr sz="1200"/>
            </a:lvl1pPr>
          </a:lstStyle>
          <a:p>
            <a:fld id="{F7BEC31B-4090-47A3-A182-B1D419B5D8F2}" type="slidenum">
              <a:rPr lang="sl-SI" smtClean="0"/>
              <a:t>‹#›</a:t>
            </a:fld>
            <a:endParaRPr lang="sl-SI"/>
          </a:p>
        </p:txBody>
      </p:sp>
    </p:spTree>
    <p:extLst>
      <p:ext uri="{BB962C8B-B14F-4D97-AF65-F5344CB8AC3E}">
        <p14:creationId xmlns:p14="http://schemas.microsoft.com/office/powerpoint/2010/main" val="39473850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78154" cy="34106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592225" y="0"/>
            <a:ext cx="4278154" cy="341065"/>
          </a:xfrm>
          <a:prstGeom prst="rect">
            <a:avLst/>
          </a:prstGeom>
        </p:spPr>
        <p:txBody>
          <a:bodyPr vert="horz" lIns="91440" tIns="45720" rIns="91440" bIns="45720" rtlCol="0"/>
          <a:lstStyle>
            <a:lvl1pPr algn="r">
              <a:defRPr sz="1200"/>
            </a:lvl1pPr>
          </a:lstStyle>
          <a:p>
            <a:fld id="{CFA3F892-61AF-4F38-928D-4A9004173FE6}" type="datetimeFigureOut">
              <a:rPr lang="en-GB" smtClean="0"/>
              <a:t>28/03/2023</a:t>
            </a:fld>
            <a:endParaRPr lang="en-GB"/>
          </a:p>
        </p:txBody>
      </p:sp>
      <p:sp>
        <p:nvSpPr>
          <p:cNvPr id="4" name="Slide Image Placeholder 3"/>
          <p:cNvSpPr>
            <a:spLocks noGrp="1" noRot="1" noChangeAspect="1"/>
          </p:cNvSpPr>
          <p:nvPr>
            <p:ph type="sldImg" idx="2"/>
          </p:nvPr>
        </p:nvSpPr>
        <p:spPr>
          <a:xfrm>
            <a:off x="2898775" y="849313"/>
            <a:ext cx="4075113" cy="2293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87267" y="3271381"/>
            <a:ext cx="7898130" cy="267658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456612"/>
            <a:ext cx="4278154" cy="34106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592225" y="6456612"/>
            <a:ext cx="4278154" cy="341064"/>
          </a:xfrm>
          <a:prstGeom prst="rect">
            <a:avLst/>
          </a:prstGeom>
        </p:spPr>
        <p:txBody>
          <a:bodyPr vert="horz" lIns="91440" tIns="45720" rIns="91440" bIns="45720" rtlCol="0" anchor="b"/>
          <a:lstStyle>
            <a:lvl1pPr algn="r">
              <a:defRPr sz="1200"/>
            </a:lvl1pPr>
          </a:lstStyle>
          <a:p>
            <a:fld id="{489FA05A-738A-429B-A6B7-0E27B000458E}" type="slidenum">
              <a:rPr lang="en-GB" smtClean="0"/>
              <a:t>‹#›</a:t>
            </a:fld>
            <a:endParaRPr lang="en-GB"/>
          </a:p>
        </p:txBody>
      </p:sp>
    </p:spTree>
    <p:extLst>
      <p:ext uri="{BB962C8B-B14F-4D97-AF65-F5344CB8AC3E}">
        <p14:creationId xmlns:p14="http://schemas.microsoft.com/office/powerpoint/2010/main" val="1167256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Module 1: preparing an Effective Online Learning Approach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This is the first of four modules and explores the decisions for school leaders to consider in a context where schools are required to move to online teaching because face to face teaching in classrooms is not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remaining three modules cover strategies to maximise student engagement, specific subject needs and assessment.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strategies explored in these training modules, were all developed during the global coronavirus pandemic in 2020 and 2021 and were further tested and evaluated as part of this Erasmus project.</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a:t>
            </a:fld>
            <a:endParaRPr lang="en-GB" dirty="0"/>
          </a:p>
        </p:txBody>
      </p:sp>
    </p:spTree>
    <p:extLst>
      <p:ext uri="{BB962C8B-B14F-4D97-AF65-F5344CB8AC3E}">
        <p14:creationId xmlns:p14="http://schemas.microsoft.com/office/powerpoint/2010/main" val="3852489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11</a:t>
            </a:fld>
            <a:endParaRPr lang="en-GB" dirty="0"/>
          </a:p>
        </p:txBody>
      </p:sp>
    </p:spTree>
    <p:extLst>
      <p:ext uri="{BB962C8B-B14F-4D97-AF65-F5344CB8AC3E}">
        <p14:creationId xmlns:p14="http://schemas.microsoft.com/office/powerpoint/2010/main" val="3375085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12</a:t>
            </a:fld>
            <a:endParaRPr lang="en-GB" dirty="0"/>
          </a:p>
        </p:txBody>
      </p:sp>
    </p:spTree>
    <p:extLst>
      <p:ext uri="{BB962C8B-B14F-4D97-AF65-F5344CB8AC3E}">
        <p14:creationId xmlns:p14="http://schemas.microsoft.com/office/powerpoint/2010/main" val="4127810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2</a:t>
            </a:fld>
            <a:endParaRPr lang="en-GB" dirty="0"/>
          </a:p>
        </p:txBody>
      </p:sp>
    </p:spTree>
    <p:extLst>
      <p:ext uri="{BB962C8B-B14F-4D97-AF65-F5344CB8AC3E}">
        <p14:creationId xmlns:p14="http://schemas.microsoft.com/office/powerpoint/2010/main" val="2181843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4</a:t>
            </a:fld>
            <a:endParaRPr lang="en-GB" dirty="0"/>
          </a:p>
        </p:txBody>
      </p:sp>
    </p:spTree>
    <p:extLst>
      <p:ext uri="{BB962C8B-B14F-4D97-AF65-F5344CB8AC3E}">
        <p14:creationId xmlns:p14="http://schemas.microsoft.com/office/powerpoint/2010/main" val="1546469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5</a:t>
            </a:fld>
            <a:endParaRPr lang="en-GB" dirty="0"/>
          </a:p>
        </p:txBody>
      </p:sp>
    </p:spTree>
    <p:extLst>
      <p:ext uri="{BB962C8B-B14F-4D97-AF65-F5344CB8AC3E}">
        <p14:creationId xmlns:p14="http://schemas.microsoft.com/office/powerpoint/2010/main" val="3948977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6</a:t>
            </a:fld>
            <a:endParaRPr lang="en-GB" dirty="0"/>
          </a:p>
        </p:txBody>
      </p:sp>
    </p:spTree>
    <p:extLst>
      <p:ext uri="{BB962C8B-B14F-4D97-AF65-F5344CB8AC3E}">
        <p14:creationId xmlns:p14="http://schemas.microsoft.com/office/powerpoint/2010/main" val="19241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7</a:t>
            </a:fld>
            <a:endParaRPr lang="en-GB" dirty="0"/>
          </a:p>
        </p:txBody>
      </p:sp>
    </p:spTree>
    <p:extLst>
      <p:ext uri="{BB962C8B-B14F-4D97-AF65-F5344CB8AC3E}">
        <p14:creationId xmlns:p14="http://schemas.microsoft.com/office/powerpoint/2010/main" val="2398487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8</a:t>
            </a:fld>
            <a:endParaRPr lang="en-GB" dirty="0"/>
          </a:p>
        </p:txBody>
      </p:sp>
    </p:spTree>
    <p:extLst>
      <p:ext uri="{BB962C8B-B14F-4D97-AF65-F5344CB8AC3E}">
        <p14:creationId xmlns:p14="http://schemas.microsoft.com/office/powerpoint/2010/main" val="3341386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9</a:t>
            </a:fld>
            <a:endParaRPr lang="en-GB" dirty="0"/>
          </a:p>
        </p:txBody>
      </p:sp>
    </p:spTree>
    <p:extLst>
      <p:ext uri="{BB962C8B-B14F-4D97-AF65-F5344CB8AC3E}">
        <p14:creationId xmlns:p14="http://schemas.microsoft.com/office/powerpoint/2010/main" val="715044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training module will consider developing policy and strategy in relation to:</a:t>
            </a:r>
          </a:p>
          <a:p>
            <a:r>
              <a:rPr lang="en-GB" dirty="0"/>
              <a:t>1. Synchronous and asynchronous learning</a:t>
            </a:r>
          </a:p>
          <a:p>
            <a:pPr marL="0" indent="0">
              <a:buNone/>
            </a:pPr>
            <a:r>
              <a:rPr lang="en-GB" dirty="0"/>
              <a:t>2. Maximising quality of teaching</a:t>
            </a:r>
          </a:p>
          <a:p>
            <a:pPr marL="0" indent="0">
              <a:buNone/>
            </a:pPr>
            <a:r>
              <a:rPr lang="en-GB" dirty="0"/>
              <a:t>3. Tackling disadvantage</a:t>
            </a:r>
          </a:p>
          <a:p>
            <a:endParaRPr lang="en-GB" dirty="0"/>
          </a:p>
        </p:txBody>
      </p:sp>
      <p:sp>
        <p:nvSpPr>
          <p:cNvPr id="4" name="Slide Number Placeholder 3"/>
          <p:cNvSpPr>
            <a:spLocks noGrp="1"/>
          </p:cNvSpPr>
          <p:nvPr>
            <p:ph type="sldNum" sz="quarter" idx="5"/>
          </p:nvPr>
        </p:nvSpPr>
        <p:spPr/>
        <p:txBody>
          <a:bodyPr/>
          <a:lstStyle/>
          <a:p>
            <a:fld id="{E3043E61-E5BF-4773-BC46-66C200D86C8B}" type="slidenum">
              <a:rPr lang="en-GB" smtClean="0"/>
              <a:t>10</a:t>
            </a:fld>
            <a:endParaRPr lang="en-GB" dirty="0"/>
          </a:p>
        </p:txBody>
      </p:sp>
    </p:spTree>
    <p:extLst>
      <p:ext uri="{BB962C8B-B14F-4D97-AF65-F5344CB8AC3E}">
        <p14:creationId xmlns:p14="http://schemas.microsoft.com/office/powerpoint/2010/main" val="2336747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35E0C-AA86-443C-ADE5-0DA0FA0E65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F229D31-528A-4B5F-8DFD-FD5746DF32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0DD6EB6-5F18-47E0-8520-38BFCA81F2AD}"/>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5" name="Footer Placeholder 4">
            <a:extLst>
              <a:ext uri="{FF2B5EF4-FFF2-40B4-BE49-F238E27FC236}">
                <a16:creationId xmlns:a16="http://schemas.microsoft.com/office/drawing/2014/main" id="{DE6EED29-72FB-4189-9573-86DC38B7632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8681AF-3599-4962-8560-DE468C902883}"/>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866434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E8843-E909-4C92-9305-050DE193051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8823FEC-1BFF-4E1D-9474-F1317D6FDDC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961D68A-43CF-4908-B4CB-23D3BC441154}"/>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5" name="Footer Placeholder 4">
            <a:extLst>
              <a:ext uri="{FF2B5EF4-FFF2-40B4-BE49-F238E27FC236}">
                <a16:creationId xmlns:a16="http://schemas.microsoft.com/office/drawing/2014/main" id="{3575809C-1125-4624-BF33-265DC7FE05F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26CE886-E289-444A-A87F-A2D17140F67B}"/>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945566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CD03E93-E015-4D17-9916-128472856A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BFEF3D8-A2A5-49F3-8C38-A055A06BC43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35BD0D-D334-48BF-89F3-61E0C8C02F19}"/>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5" name="Footer Placeholder 4">
            <a:extLst>
              <a:ext uri="{FF2B5EF4-FFF2-40B4-BE49-F238E27FC236}">
                <a16:creationId xmlns:a16="http://schemas.microsoft.com/office/drawing/2014/main" id="{DC625A2C-E098-4D96-89CC-74683D71C1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D0CE57F-B7FE-4E7C-A318-948D6C6EE79A}"/>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655651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E2B8A-88AA-4CC8-B5B4-EEF984BCE67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D4C0D28-AC9E-4F7E-8CA6-4FEA9A0B73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C761E45-B49C-4965-86A4-49D79C2C2F8C}"/>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5" name="Footer Placeholder 4">
            <a:extLst>
              <a:ext uri="{FF2B5EF4-FFF2-40B4-BE49-F238E27FC236}">
                <a16:creationId xmlns:a16="http://schemas.microsoft.com/office/drawing/2014/main" id="{8F1ABAC9-1242-45AA-BAEC-42AF1AD4E56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56C7B0-C81B-434C-95A8-53FD4B1F1196}"/>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448687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76E5E-0F7B-4B74-B498-0D39D49117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306BA77-115B-4A08-9795-67DC3C49D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80FEA6A-CA30-472D-8BF2-5067EB410709}"/>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5" name="Footer Placeholder 4">
            <a:extLst>
              <a:ext uri="{FF2B5EF4-FFF2-40B4-BE49-F238E27FC236}">
                <a16:creationId xmlns:a16="http://schemas.microsoft.com/office/drawing/2014/main" id="{35BBC5CF-F0A7-4AEA-9031-4B3E4A8B85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E25D54C-F094-40A1-B9A1-3F93118A4DBD}"/>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417669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F833C-3D8B-4BAA-87DD-99D57D9D6D8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60C1A50-8934-413E-A210-2E6193DF9E7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043568A-ED26-4341-8911-2CC66509698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60228D8-90C7-4902-9EC7-8812D625D27F}"/>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6" name="Footer Placeholder 5">
            <a:extLst>
              <a:ext uri="{FF2B5EF4-FFF2-40B4-BE49-F238E27FC236}">
                <a16:creationId xmlns:a16="http://schemas.microsoft.com/office/drawing/2014/main" id="{A226EAE4-8056-4A54-90D4-EE40B69D21A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3E8C76C-F738-4B72-A515-342523BCDADE}"/>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95153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3DA66-A8A5-491F-9794-3E2C3A1EC9C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2FD936-27C1-4C70-87C0-489745F355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336B5B3-429F-440C-9FC1-1E499AE2EC0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C3460CA-9024-4B9B-AE72-7603B23D43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20C03E4-761A-4AE1-9F8D-AECDC966AE8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E25E780-0EAB-418E-AE50-BCF67E6F98AE}"/>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8" name="Footer Placeholder 7">
            <a:extLst>
              <a:ext uri="{FF2B5EF4-FFF2-40B4-BE49-F238E27FC236}">
                <a16:creationId xmlns:a16="http://schemas.microsoft.com/office/drawing/2014/main" id="{2F6A8E29-FEB7-48EE-8B7F-2807F829FE3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47B5208-D16D-485D-B8ED-D8084B3E3072}"/>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3004399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E7C35-EF57-4DEA-AB02-2A65237060D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B711338-5ACE-4691-9C5A-C7FA28878307}"/>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4" name="Footer Placeholder 3">
            <a:extLst>
              <a:ext uri="{FF2B5EF4-FFF2-40B4-BE49-F238E27FC236}">
                <a16:creationId xmlns:a16="http://schemas.microsoft.com/office/drawing/2014/main" id="{EFF45C8E-BF14-4114-B859-BEA80A9F209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C9DBE10-CE3D-45A1-845E-FC860AF1A8EA}"/>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039428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5841AD-C6B0-409D-BF6E-30DA5D40609B}"/>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3" name="Footer Placeholder 2">
            <a:extLst>
              <a:ext uri="{FF2B5EF4-FFF2-40B4-BE49-F238E27FC236}">
                <a16:creationId xmlns:a16="http://schemas.microsoft.com/office/drawing/2014/main" id="{8C27B7CB-A412-4B02-A673-7E42B673902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1C90DCA-774A-4244-A814-5B8DB350920E}"/>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1983223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26557-B85E-4819-B336-0C35BE8F77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2B5D049-3613-4917-8153-B4A1D16247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3ADC068-DADA-470A-A4AB-07E154B0F5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5A6B3-B318-40BD-9CE3-58F2FDA542EE}"/>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6" name="Footer Placeholder 5">
            <a:extLst>
              <a:ext uri="{FF2B5EF4-FFF2-40B4-BE49-F238E27FC236}">
                <a16:creationId xmlns:a16="http://schemas.microsoft.com/office/drawing/2014/main" id="{836EDE1B-4957-4D12-AD3D-CF02C8FA13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008ABCE-B648-4C4D-B1D6-1EB5B353BFA9}"/>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717441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2672D-2EE1-431D-96FE-EF1D1BF48B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A8EC968-45F5-4A24-986F-CDCE5C5A6C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89CAB32-FCDA-4D87-AEDD-146FE02E0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92B7755-594B-45C3-8F11-53D6CFAEFE2E}"/>
              </a:ext>
            </a:extLst>
          </p:cNvPr>
          <p:cNvSpPr>
            <a:spLocks noGrp="1"/>
          </p:cNvSpPr>
          <p:nvPr>
            <p:ph type="dt" sz="half" idx="10"/>
          </p:nvPr>
        </p:nvSpPr>
        <p:spPr/>
        <p:txBody>
          <a:bodyPr/>
          <a:lstStyle/>
          <a:p>
            <a:fld id="{82EC6089-E128-4F1C-BFE3-8EB76B54D323}" type="datetimeFigureOut">
              <a:rPr lang="en-GB" smtClean="0"/>
              <a:t>28/03/2023</a:t>
            </a:fld>
            <a:endParaRPr lang="en-GB"/>
          </a:p>
        </p:txBody>
      </p:sp>
      <p:sp>
        <p:nvSpPr>
          <p:cNvPr id="6" name="Footer Placeholder 5">
            <a:extLst>
              <a:ext uri="{FF2B5EF4-FFF2-40B4-BE49-F238E27FC236}">
                <a16:creationId xmlns:a16="http://schemas.microsoft.com/office/drawing/2014/main" id="{034D7C7C-68EC-498B-8A0E-EBF9FFB161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683C1E0-D128-47D0-9DB9-62B028639061}"/>
              </a:ext>
            </a:extLst>
          </p:cNvPr>
          <p:cNvSpPr>
            <a:spLocks noGrp="1"/>
          </p:cNvSpPr>
          <p:nvPr>
            <p:ph type="sldNum" sz="quarter" idx="12"/>
          </p:nvPr>
        </p:nvSpPr>
        <p:spPr/>
        <p:txBody>
          <a:bodyPr/>
          <a:lstStyle/>
          <a:p>
            <a:fld id="{F4E40EAA-67C2-4519-BFF9-4CDBF9E16EFE}" type="slidenum">
              <a:rPr lang="en-GB" smtClean="0"/>
              <a:t>‹#›</a:t>
            </a:fld>
            <a:endParaRPr lang="en-GB"/>
          </a:p>
        </p:txBody>
      </p:sp>
    </p:spTree>
    <p:extLst>
      <p:ext uri="{BB962C8B-B14F-4D97-AF65-F5344CB8AC3E}">
        <p14:creationId xmlns:p14="http://schemas.microsoft.com/office/powerpoint/2010/main" val="2345174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3A6DC0-AFAC-48E3-BADB-354744619D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20F6744-CDF4-4841-982C-4A03DEDE0A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D7A9825-5977-4FA2-8F68-B87332F033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EC6089-E128-4F1C-BFE3-8EB76B54D323}" type="datetimeFigureOut">
              <a:rPr lang="en-GB" smtClean="0"/>
              <a:t>28/03/2023</a:t>
            </a:fld>
            <a:endParaRPr lang="en-GB"/>
          </a:p>
        </p:txBody>
      </p:sp>
      <p:sp>
        <p:nvSpPr>
          <p:cNvPr id="5" name="Footer Placeholder 4">
            <a:extLst>
              <a:ext uri="{FF2B5EF4-FFF2-40B4-BE49-F238E27FC236}">
                <a16:creationId xmlns:a16="http://schemas.microsoft.com/office/drawing/2014/main" id="{AAC9FD7C-76DE-4C14-B73D-F9D16535AD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79027B9-454F-4555-9B7D-03DE61E4B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E40EAA-67C2-4519-BFF9-4CDBF9E16EFE}" type="slidenum">
              <a:rPr lang="en-GB" smtClean="0"/>
              <a:t>‹#›</a:t>
            </a:fld>
            <a:endParaRPr lang="en-GB"/>
          </a:p>
        </p:txBody>
      </p:sp>
    </p:spTree>
    <p:extLst>
      <p:ext uri="{BB962C8B-B14F-4D97-AF65-F5344CB8AC3E}">
        <p14:creationId xmlns:p14="http://schemas.microsoft.com/office/powerpoint/2010/main" val="37417026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8" Type="http://schemas.openxmlformats.org/officeDocument/2006/relationships/hyperlink" Target="https://exam.net/" TargetMode="External"/><Relationship Id="rId13" Type="http://schemas.openxmlformats.org/officeDocument/2006/relationships/hyperlink" Target="https://quizlet.com/" TargetMode="External"/><Relationship Id="rId3" Type="http://schemas.openxmlformats.org/officeDocument/2006/relationships/image" Target="../media/image1.png"/><Relationship Id="rId7" Type="http://schemas.openxmlformats.org/officeDocument/2006/relationships/hyperlink" Target="https://www.google.com/forms/about/" TargetMode="External"/><Relationship Id="rId12" Type="http://schemas.openxmlformats.org/officeDocument/2006/relationships/hyperlink" Target="https://edpuzzle.com/" TargetMode="External"/><Relationship Id="rId17" Type="http://schemas.openxmlformats.org/officeDocument/2006/relationships/hyperlink" Target="https://www.videoscribe.co/en/" TargetMode="External"/><Relationship Id="rId2" Type="http://schemas.openxmlformats.org/officeDocument/2006/relationships/notesSlide" Target="../notesSlides/notesSlide8.xml"/><Relationship Id="rId16" Type="http://schemas.openxmlformats.org/officeDocument/2006/relationships/hyperlink" Target="https://www.thinglink.com/" TargetMode="External"/><Relationship Id="rId1" Type="http://schemas.openxmlformats.org/officeDocument/2006/relationships/slideLayout" Target="../slideLayouts/slideLayout2.xml"/><Relationship Id="rId6" Type="http://schemas.openxmlformats.org/officeDocument/2006/relationships/hyperlink" Target="https://www.microsoft.com/en/microsoft-teams/log-in" TargetMode="External"/><Relationship Id="rId11" Type="http://schemas.openxmlformats.org/officeDocument/2006/relationships/hyperlink" Target="https://quizizz.com/" TargetMode="External"/><Relationship Id="rId5" Type="http://schemas.openxmlformats.org/officeDocument/2006/relationships/hyperlink" Target="https://zoom.us/" TargetMode="External"/><Relationship Id="rId15" Type="http://schemas.openxmlformats.org/officeDocument/2006/relationships/hyperlink" Target="https://genial.ly/" TargetMode="External"/><Relationship Id="rId10" Type="http://schemas.openxmlformats.org/officeDocument/2006/relationships/hyperlink" Target="https://kahoot.com/" TargetMode="External"/><Relationship Id="rId4" Type="http://schemas.openxmlformats.org/officeDocument/2006/relationships/image" Target="../media/image3.jpeg"/><Relationship Id="rId9" Type="http://schemas.openxmlformats.org/officeDocument/2006/relationships/hyperlink" Target="https://moodle.org/" TargetMode="External"/><Relationship Id="rId14" Type="http://schemas.openxmlformats.org/officeDocument/2006/relationships/hyperlink" Target="https://www.socrative.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411896" y="365125"/>
            <a:ext cx="4943061" cy="1325563"/>
          </a:xfrm>
        </p:spPr>
        <p:txBody>
          <a:bodyPr/>
          <a:lstStyle/>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332373" y="5487588"/>
            <a:ext cx="1167954" cy="1029187"/>
          </a:xfrm>
          <a:prstGeom prst="rect">
            <a:avLst/>
          </a:prstGeom>
        </p:spPr>
      </p:pic>
      <p:pic>
        <p:nvPicPr>
          <p:cNvPr id="6" name="Content Placeholder 5" descr="A picture containing shape&#10;&#10;Description automatically generated">
            <a:extLst>
              <a:ext uri="{FF2B5EF4-FFF2-40B4-BE49-F238E27FC236}">
                <a16:creationId xmlns:a16="http://schemas.microsoft.com/office/drawing/2014/main" id="{60A73E97-1BA6-4FDE-86D6-AB0C63A7DA63}"/>
              </a:ext>
            </a:extLst>
          </p:cNvPr>
          <p:cNvPicPr>
            <a:picLocks noGrp="1" noChangeAspect="1"/>
          </p:cNvPicPr>
          <p:nvPr>
            <p:ph idx="1"/>
          </p:nvPr>
        </p:nvPicPr>
        <p:blipFill>
          <a:blip r:embed="rId4" cstate="hqprint">
            <a:extLst>
              <a:ext uri="{28A0092B-C50C-407E-A947-70E740481C1C}">
                <a14:useLocalDpi xmlns:a14="http://schemas.microsoft.com/office/drawing/2010/main" val="0"/>
              </a:ext>
            </a:extLst>
          </a:blip>
          <a:stretch>
            <a:fillRect/>
          </a:stretch>
        </p:blipFill>
        <p:spPr>
          <a:xfrm>
            <a:off x="3834118" y="365125"/>
            <a:ext cx="4596954" cy="4596954"/>
          </a:xfrm>
          <a:prstGeom prst="rect">
            <a:avLst/>
          </a:prstGeom>
        </p:spPr>
      </p:pic>
      <p:sp>
        <p:nvSpPr>
          <p:cNvPr id="7" name="TextBox 6">
            <a:extLst>
              <a:ext uri="{FF2B5EF4-FFF2-40B4-BE49-F238E27FC236}">
                <a16:creationId xmlns:a16="http://schemas.microsoft.com/office/drawing/2014/main" id="{3040F9DA-74BA-48D4-98D3-2D6CED70F08A}"/>
              </a:ext>
            </a:extLst>
          </p:cNvPr>
          <p:cNvSpPr txBox="1"/>
          <p:nvPr/>
        </p:nvSpPr>
        <p:spPr>
          <a:xfrm>
            <a:off x="2191109" y="5699463"/>
            <a:ext cx="9213011" cy="646331"/>
          </a:xfrm>
          <a:prstGeom prst="rect">
            <a:avLst/>
          </a:prstGeom>
          <a:noFill/>
        </p:spPr>
        <p:txBody>
          <a:bodyPr wrap="square" rtlCol="0">
            <a:spAutoFit/>
          </a:bodyPr>
          <a:lstStyle/>
          <a:p>
            <a:pPr algn="ctr"/>
            <a:r>
              <a:rPr lang="en-GB" sz="3600" b="1" dirty="0"/>
              <a:t>Module </a:t>
            </a:r>
            <a:r>
              <a:rPr lang="sl-SI" sz="3600" b="1" dirty="0"/>
              <a:t>4</a:t>
            </a:r>
            <a:r>
              <a:rPr lang="en-GB" sz="3600" b="1" dirty="0" smtClean="0"/>
              <a:t>:  A</a:t>
            </a:r>
            <a:r>
              <a:rPr lang="sl-SI" sz="3600" b="1" dirty="0" err="1" smtClean="0"/>
              <a:t>ssessement</a:t>
            </a:r>
            <a:endParaRPr lang="en-GB" sz="3600" b="1" dirty="0"/>
          </a:p>
        </p:txBody>
      </p:sp>
    </p:spTree>
    <p:extLst>
      <p:ext uri="{BB962C8B-B14F-4D97-AF65-F5344CB8AC3E}">
        <p14:creationId xmlns:p14="http://schemas.microsoft.com/office/powerpoint/2010/main" val="3082474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144154" y="390526"/>
            <a:ext cx="8142198" cy="1460500"/>
          </a:xfrm>
        </p:spPr>
        <p:txBody>
          <a:bodyPr>
            <a:noAutofit/>
          </a:bodyPr>
          <a:lstStyle/>
          <a:p>
            <a:pPr algn="ctr"/>
            <a:r>
              <a:rPr lang="sl-SI" sz="3200" dirty="0" smtClean="0"/>
              <a:t/>
            </a:r>
            <a:br>
              <a:rPr lang="sl-SI" sz="3200" dirty="0" smtClean="0"/>
            </a:br>
            <a:r>
              <a:rPr lang="sl-SI" sz="4000" b="1" dirty="0"/>
              <a:t>6. </a:t>
            </a:r>
            <a:r>
              <a:rPr lang="en-GB" sz="4000" b="1" dirty="0" smtClean="0"/>
              <a:t>Communicating with participants</a:t>
            </a: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2382981"/>
            <a:ext cx="10515600" cy="3793981"/>
          </a:xfrm>
        </p:spPr>
        <p:txBody>
          <a:bodyPr>
            <a:normAutofit/>
          </a:bodyPr>
          <a:lstStyle/>
          <a:p>
            <a:pPr marL="0" indent="0">
              <a:buNone/>
            </a:pPr>
            <a:r>
              <a:rPr lang="en-GB" dirty="0" smtClean="0"/>
              <a:t>Provide </a:t>
            </a:r>
            <a:r>
              <a:rPr lang="en-US" dirty="0" smtClean="0"/>
              <a:t>an </a:t>
            </a:r>
            <a:r>
              <a:rPr lang="en-US" dirty="0"/>
              <a:t>announcement that contains information about the </a:t>
            </a:r>
            <a:r>
              <a:rPr lang="en-US" dirty="0" smtClean="0"/>
              <a:t>exam</a:t>
            </a:r>
            <a:r>
              <a:rPr lang="sl-SI" dirty="0" smtClean="0"/>
              <a:t>.</a:t>
            </a:r>
            <a:r>
              <a:rPr lang="en-US" dirty="0" smtClean="0"/>
              <a:t> </a:t>
            </a:r>
            <a:r>
              <a:rPr lang="en-US" dirty="0"/>
              <a:t>To help </a:t>
            </a:r>
            <a:r>
              <a:rPr lang="en-US" dirty="0" smtClean="0"/>
              <a:t>clarify details </a:t>
            </a:r>
            <a:r>
              <a:rPr lang="en-US" dirty="0"/>
              <a:t>these guiding </a:t>
            </a:r>
            <a:r>
              <a:rPr lang="en-US" dirty="0" smtClean="0"/>
              <a:t>questions</a:t>
            </a:r>
            <a:r>
              <a:rPr lang="en-GB" dirty="0" smtClean="0"/>
              <a:t> can </a:t>
            </a:r>
            <a:r>
              <a:rPr lang="sl-SI" dirty="0" smtClean="0"/>
              <a:t>be used</a:t>
            </a:r>
            <a:r>
              <a:rPr lang="en-US" dirty="0" smtClean="0"/>
              <a:t>:</a:t>
            </a:r>
            <a:endParaRPr lang="en-US" dirty="0"/>
          </a:p>
          <a:p>
            <a:r>
              <a:rPr lang="en-US" dirty="0"/>
              <a:t>What is the format of the exam?</a:t>
            </a:r>
          </a:p>
          <a:p>
            <a:r>
              <a:rPr lang="en-US" dirty="0" smtClean="0"/>
              <a:t>What </a:t>
            </a:r>
            <a:r>
              <a:rPr lang="en-US" dirty="0"/>
              <a:t>am I allowed to use during the exam?</a:t>
            </a:r>
          </a:p>
          <a:p>
            <a:r>
              <a:rPr lang="en-US" dirty="0"/>
              <a:t>What am I </a:t>
            </a:r>
            <a:r>
              <a:rPr lang="sl-SI" dirty="0" smtClean="0"/>
              <a:t>NOT</a:t>
            </a:r>
            <a:r>
              <a:rPr lang="en-US" dirty="0" smtClean="0"/>
              <a:t> </a:t>
            </a:r>
            <a:r>
              <a:rPr lang="en-US" dirty="0"/>
              <a:t>allowed to use during the exam?</a:t>
            </a:r>
          </a:p>
          <a:p>
            <a:r>
              <a:rPr lang="en-US" dirty="0"/>
              <a:t>What does the exam cover?</a:t>
            </a:r>
          </a:p>
          <a:p>
            <a:r>
              <a:rPr lang="en-US" dirty="0" smtClean="0"/>
              <a:t>What </a:t>
            </a:r>
            <a:r>
              <a:rPr lang="en-US" dirty="0"/>
              <a:t>happens if there are technical issues</a:t>
            </a:r>
            <a:r>
              <a:rPr lang="en-US" dirty="0" smtClean="0"/>
              <a:t>?</a:t>
            </a: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220104" y="159329"/>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081205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144154" y="390526"/>
            <a:ext cx="8142198" cy="1460500"/>
          </a:xfrm>
        </p:spPr>
        <p:txBody>
          <a:bodyPr>
            <a:noAutofit/>
          </a:bodyPr>
          <a:lstStyle/>
          <a:p>
            <a:pPr algn="ctr"/>
            <a:r>
              <a:rPr lang="sl-SI" sz="3200" dirty="0" smtClean="0"/>
              <a:t/>
            </a:r>
            <a:br>
              <a:rPr lang="sl-SI" sz="3200" dirty="0" smtClean="0"/>
            </a:br>
            <a:r>
              <a:rPr lang="sl-SI" sz="4000" b="1" dirty="0"/>
              <a:t>6. </a:t>
            </a:r>
            <a:r>
              <a:rPr lang="en-GB" sz="4000" b="1" dirty="0" smtClean="0"/>
              <a:t>Communicating with participants</a:t>
            </a: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48711" y="2645740"/>
            <a:ext cx="10515600" cy="3793981"/>
          </a:xfrm>
        </p:spPr>
        <p:txBody>
          <a:bodyPr>
            <a:normAutofit/>
          </a:bodyPr>
          <a:lstStyle/>
          <a:p>
            <a:r>
              <a:rPr lang="sl-SI" dirty="0" smtClean="0"/>
              <a:t>Make sure</a:t>
            </a:r>
            <a:r>
              <a:rPr lang="en-US" dirty="0" smtClean="0"/>
              <a:t> </a:t>
            </a:r>
            <a:r>
              <a:rPr lang="en-US" dirty="0"/>
              <a:t>that </a:t>
            </a:r>
            <a:r>
              <a:rPr lang="en-GB" dirty="0" smtClean="0"/>
              <a:t>students can contact </a:t>
            </a:r>
            <a:r>
              <a:rPr lang="en-US" dirty="0" smtClean="0"/>
              <a:t>you </a:t>
            </a:r>
            <a:r>
              <a:rPr lang="en-US" dirty="0"/>
              <a:t>with any </a:t>
            </a:r>
            <a:r>
              <a:rPr lang="en-US" dirty="0" smtClean="0"/>
              <a:t>questions</a:t>
            </a:r>
            <a:r>
              <a:rPr lang="sl-SI" dirty="0" smtClean="0"/>
              <a:t>.</a:t>
            </a:r>
          </a:p>
          <a:p>
            <a:r>
              <a:rPr lang="en-GB" dirty="0" smtClean="0"/>
              <a:t>In case of introducing new format or method of the exam, be sure to have a dry run (a ‘dress rehearsal‘)  to reduce stress.</a:t>
            </a: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220104" y="159329"/>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456268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144154" y="390526"/>
            <a:ext cx="8142198" cy="1460500"/>
          </a:xfrm>
        </p:spPr>
        <p:txBody>
          <a:bodyPr>
            <a:noAutofit/>
          </a:bodyPr>
          <a:lstStyle/>
          <a:p>
            <a:pPr algn="ctr"/>
            <a:r>
              <a:rPr lang="sl-SI" sz="3200" dirty="0" smtClean="0"/>
              <a:t/>
            </a:r>
            <a:br>
              <a:rPr lang="sl-SI" sz="3200" dirty="0" smtClean="0"/>
            </a:br>
            <a:r>
              <a:rPr lang="sl-SI" sz="4000" b="1" dirty="0"/>
              <a:t>7</a:t>
            </a:r>
            <a:r>
              <a:rPr lang="sl-SI" sz="4000" b="1" dirty="0" smtClean="0"/>
              <a:t>. </a:t>
            </a:r>
            <a:r>
              <a:rPr lang="en-GB" sz="4000" b="1" dirty="0" smtClean="0"/>
              <a:t>Evaluating, scoring and giving feedback</a:t>
            </a: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48711" y="2645740"/>
            <a:ext cx="10515600" cy="3793981"/>
          </a:xfrm>
        </p:spPr>
        <p:txBody>
          <a:bodyPr>
            <a:normAutofit/>
          </a:bodyPr>
          <a:lstStyle/>
          <a:p>
            <a:r>
              <a:rPr lang="en-GB" dirty="0" smtClean="0"/>
              <a:t>Make sure to provide feedback of assessment as it is an important aspect of evaluating knowledge.</a:t>
            </a:r>
          </a:p>
          <a:p>
            <a:r>
              <a:rPr lang="en-GB" dirty="0" smtClean="0"/>
              <a:t>Together, scoring and feedback can help individuals understand their strengths and weaknesses and make decisions about how to improve their knowledge and performance.</a:t>
            </a: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220104" y="159329"/>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789794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3200" b="1" dirty="0"/>
              <a:t>Module </a:t>
            </a:r>
            <a:r>
              <a:rPr lang="sl-SI" sz="3200" b="1" dirty="0" smtClean="0"/>
              <a:t>4</a:t>
            </a:r>
            <a:r>
              <a:rPr lang="en-GB" sz="3200" b="1" dirty="0" smtClean="0"/>
              <a:t>: </a:t>
            </a:r>
            <a:r>
              <a:rPr lang="en-GB" sz="3200" b="1" dirty="0"/>
              <a:t/>
            </a:r>
            <a:br>
              <a:rPr lang="en-GB" sz="3200" b="1" dirty="0"/>
            </a:br>
            <a:r>
              <a:rPr lang="en-GB" sz="3200" b="1" dirty="0" smtClean="0"/>
              <a:t>Assessment</a:t>
            </a:r>
            <a:r>
              <a:rPr lang="en-GB" sz="3200" dirty="0" smtClean="0"/>
              <a:t/>
            </a:r>
            <a:br>
              <a:rPr lang="en-GB" sz="3200" dirty="0" smtClean="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p:txBody>
          <a:bodyPr>
            <a:normAutofit lnSpcReduction="10000"/>
          </a:bodyPr>
          <a:lstStyle/>
          <a:p>
            <a:pPr marL="0" indent="0">
              <a:buNone/>
            </a:pPr>
            <a:endParaRPr lang="en-GB" dirty="0"/>
          </a:p>
          <a:p>
            <a:pPr marL="0" indent="0">
              <a:buNone/>
            </a:pPr>
            <a:r>
              <a:rPr lang="en-GB" b="1" dirty="0" smtClean="0"/>
              <a:t>Questions and challenges:</a:t>
            </a:r>
          </a:p>
          <a:p>
            <a:pPr marL="514350" indent="-514350">
              <a:buAutoNum type="arabicPeriod"/>
            </a:pPr>
            <a:r>
              <a:rPr lang="en-GB" dirty="0" smtClean="0"/>
              <a:t>When to use remote assessment?</a:t>
            </a:r>
          </a:p>
          <a:p>
            <a:pPr marL="514350" indent="-514350">
              <a:buAutoNum type="arabicPeriod"/>
            </a:pPr>
            <a:r>
              <a:rPr lang="en-GB" dirty="0" smtClean="0"/>
              <a:t>Defining assessment objectives.</a:t>
            </a:r>
          </a:p>
          <a:p>
            <a:pPr marL="514350" indent="-514350">
              <a:buAutoNum type="arabicPeriod"/>
            </a:pPr>
            <a:r>
              <a:rPr lang="en-GB" dirty="0" smtClean="0"/>
              <a:t>Establishing and possibly adjusting the criteria.</a:t>
            </a:r>
          </a:p>
          <a:p>
            <a:pPr marL="514350" indent="-514350">
              <a:buAutoNum type="arabicPeriod"/>
            </a:pPr>
            <a:r>
              <a:rPr lang="en-GB" dirty="0" smtClean="0"/>
              <a:t>Facing technical and security issues.</a:t>
            </a:r>
          </a:p>
          <a:p>
            <a:pPr marL="514350" indent="-514350">
              <a:buAutoNum type="arabicPeriod"/>
            </a:pPr>
            <a:r>
              <a:rPr lang="en-GB" dirty="0" smtClean="0"/>
              <a:t>Choosing the suitable assessment tool.</a:t>
            </a:r>
          </a:p>
          <a:p>
            <a:pPr marL="514350" indent="-514350">
              <a:buAutoNum type="arabicPeriod"/>
            </a:pPr>
            <a:r>
              <a:rPr lang="en-GB" dirty="0" smtClean="0"/>
              <a:t>Communicating with participants.</a:t>
            </a:r>
          </a:p>
          <a:p>
            <a:pPr marL="514350" indent="-514350">
              <a:buAutoNum type="arabicPeriod"/>
            </a:pPr>
            <a:r>
              <a:rPr lang="en-GB" dirty="0" smtClean="0"/>
              <a:t>Evaluating, scoring and giving feedback.</a:t>
            </a:r>
          </a:p>
          <a:p>
            <a:pPr marL="514350" indent="-514350">
              <a:buAutoNum type="arabicPeriod"/>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270679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2128163" y="998348"/>
            <a:ext cx="9090891" cy="656215"/>
          </a:xfrm>
        </p:spPr>
        <p:txBody>
          <a:bodyPr>
            <a:normAutofit fontScale="90000"/>
          </a:bodyPr>
          <a:lstStyle/>
          <a:p>
            <a:r>
              <a:rPr lang="sl-SI" dirty="0"/>
              <a:t/>
            </a:r>
            <a:br>
              <a:rPr lang="sl-SI" dirty="0"/>
            </a:br>
            <a:r>
              <a:rPr lang="sl-SI" dirty="0" smtClean="0"/>
              <a:t/>
            </a:r>
            <a:br>
              <a:rPr lang="sl-SI" dirty="0" smtClean="0"/>
            </a:br>
            <a:r>
              <a:rPr lang="sl-SI" b="1" dirty="0"/>
              <a:t>1. </a:t>
            </a:r>
            <a:r>
              <a:rPr lang="en-GB" b="1" dirty="0"/>
              <a:t>When to use remote assessment?</a:t>
            </a:r>
            <a:r>
              <a:rPr lang="en-GB" dirty="0"/>
              <a:t/>
            </a:r>
            <a:br>
              <a:rPr lang="en-GB" dirty="0"/>
            </a:br>
            <a:r>
              <a:rPr lang="en-GB" i="1" dirty="0"/>
              <a:t/>
            </a:r>
            <a:br>
              <a:rPr lang="en-GB" i="1" dirty="0"/>
            </a:br>
            <a:r>
              <a:rPr lang="sl-SI" dirty="0"/>
              <a:t/>
            </a:r>
            <a:br>
              <a:rPr lang="sl-SI" dirty="0"/>
            </a:br>
            <a:endParaRPr lang="en-GB" i="1" dirty="0"/>
          </a:p>
        </p:txBody>
      </p:sp>
      <p:sp>
        <p:nvSpPr>
          <p:cNvPr id="3" name="Označba mesta vsebine 2"/>
          <p:cNvSpPr>
            <a:spLocks noGrp="1"/>
          </p:cNvSpPr>
          <p:nvPr>
            <p:ph sz="half" idx="1"/>
          </p:nvPr>
        </p:nvSpPr>
        <p:spPr>
          <a:xfrm>
            <a:off x="838200" y="3510455"/>
            <a:ext cx="5181600" cy="2666507"/>
          </a:xfrm>
        </p:spPr>
        <p:txBody>
          <a:bodyPr/>
          <a:lstStyle/>
          <a:p>
            <a:pPr marL="0" indent="0">
              <a:buNone/>
            </a:pPr>
            <a:r>
              <a:rPr lang="sl-SI" dirty="0" smtClean="0"/>
              <a:t>NECCESSITY</a:t>
            </a:r>
          </a:p>
          <a:p>
            <a:pPr marL="0" indent="0">
              <a:buNone/>
            </a:pPr>
            <a:endParaRPr lang="sl-SI" dirty="0" smtClean="0"/>
          </a:p>
          <a:p>
            <a:pPr marL="0" indent="0">
              <a:buNone/>
            </a:pPr>
            <a:r>
              <a:rPr lang="en-GB" dirty="0" smtClean="0"/>
              <a:t>In the time of lockdown</a:t>
            </a:r>
            <a:endParaRPr lang="en-GB" dirty="0"/>
          </a:p>
        </p:txBody>
      </p:sp>
      <p:sp>
        <p:nvSpPr>
          <p:cNvPr id="4" name="Označba mesta vsebine 3"/>
          <p:cNvSpPr>
            <a:spLocks noGrp="1"/>
          </p:cNvSpPr>
          <p:nvPr>
            <p:ph sz="half" idx="2"/>
          </p:nvPr>
        </p:nvSpPr>
        <p:spPr>
          <a:xfrm>
            <a:off x="6172200" y="3510455"/>
            <a:ext cx="5181600" cy="2666508"/>
          </a:xfrm>
        </p:spPr>
        <p:txBody>
          <a:bodyPr/>
          <a:lstStyle/>
          <a:p>
            <a:pPr marL="0" indent="0">
              <a:buNone/>
            </a:pPr>
            <a:r>
              <a:rPr lang="sl-SI" dirty="0" smtClean="0"/>
              <a:t>OPTION</a:t>
            </a:r>
          </a:p>
          <a:p>
            <a:endParaRPr lang="sl-SI" dirty="0" smtClean="0"/>
          </a:p>
          <a:p>
            <a:r>
              <a:rPr lang="en-GB" dirty="0" smtClean="0"/>
              <a:t>Hybrid learning</a:t>
            </a:r>
          </a:p>
          <a:p>
            <a:r>
              <a:rPr lang="en-GB" dirty="0" smtClean="0"/>
              <a:t>Long-term ill students</a:t>
            </a:r>
          </a:p>
          <a:p>
            <a:r>
              <a:rPr lang="en-GB" dirty="0" smtClean="0"/>
              <a:t>Sportsmen</a:t>
            </a:r>
          </a:p>
          <a:p>
            <a:endParaRPr lang="sl-SI" dirty="0"/>
          </a:p>
        </p:txBody>
      </p:sp>
      <p:pic>
        <p:nvPicPr>
          <p:cNvPr id="5" name="Picture 3">
            <a:extLst>
              <a:ext uri="{FF2B5EF4-FFF2-40B4-BE49-F238E27FC236}">
                <a16:creationId xmlns:a16="http://schemas.microsoft.com/office/drawing/2014/main" id="{B7EB9C6E-B5A5-4B9D-9968-66C299A77EAC}"/>
              </a:ext>
            </a:extLst>
          </p:cNvPr>
          <p:cNvPicPr>
            <a:picLocks noChangeAspect="1"/>
          </p:cNvPicPr>
          <p:nvPr/>
        </p:nvPicPr>
        <p:blipFill>
          <a:blip r:embed="rId2"/>
          <a:stretch>
            <a:fillRect/>
          </a:stretch>
        </p:blipFill>
        <p:spPr>
          <a:xfrm>
            <a:off x="130174" y="155576"/>
            <a:ext cx="1924050" cy="1695450"/>
          </a:xfrm>
          <a:prstGeom prst="rect">
            <a:avLst/>
          </a:prstGeom>
        </p:spPr>
      </p:pic>
      <p:pic>
        <p:nvPicPr>
          <p:cNvPr id="6"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8" name="Google Shape;179;p22"/>
          <p:cNvSpPr txBox="1"/>
          <p:nvPr/>
        </p:nvSpPr>
        <p:spPr>
          <a:xfrm>
            <a:off x="1291982" y="1962698"/>
            <a:ext cx="8781900" cy="1462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sl-SI" sz="2400" b="1" i="1" u="none" strike="noStrike" cap="none" dirty="0" err="1">
                <a:solidFill>
                  <a:schemeClr val="dk1"/>
                </a:solidFill>
                <a:latin typeface="Arial"/>
                <a:ea typeface="Arial"/>
                <a:cs typeface="Arial"/>
                <a:sym typeface="Arial"/>
              </a:rPr>
              <a:t>When</a:t>
            </a:r>
            <a:r>
              <a:rPr lang="sl-SI" sz="2400" b="1" i="1" u="none" strike="noStrike" cap="none" dirty="0">
                <a:solidFill>
                  <a:schemeClr val="dk1"/>
                </a:solidFill>
                <a:latin typeface="Arial"/>
                <a:ea typeface="Arial"/>
                <a:cs typeface="Arial"/>
                <a:sym typeface="Arial"/>
              </a:rPr>
              <a:t> (</a:t>
            </a:r>
            <a:r>
              <a:rPr lang="sl-SI" sz="2400" b="1" i="1" u="none" strike="noStrike" cap="none" dirty="0" err="1">
                <a:solidFill>
                  <a:schemeClr val="dk1"/>
                </a:solidFill>
                <a:latin typeface="Arial"/>
                <a:ea typeface="Arial"/>
                <a:cs typeface="Arial"/>
                <a:sym typeface="Arial"/>
              </a:rPr>
              <a:t>if</a:t>
            </a:r>
            <a:r>
              <a:rPr lang="sl-SI" sz="2400" b="1" i="1" u="none" strike="noStrike" cap="none" dirty="0">
                <a:solidFill>
                  <a:schemeClr val="dk1"/>
                </a:solidFill>
                <a:latin typeface="Arial"/>
                <a:ea typeface="Arial"/>
                <a:cs typeface="Arial"/>
                <a:sym typeface="Arial"/>
              </a:rPr>
              <a:t> at </a:t>
            </a:r>
            <a:r>
              <a:rPr lang="sl-SI" sz="2400" b="1" i="1" u="none" strike="noStrike" cap="none" dirty="0" err="1">
                <a:solidFill>
                  <a:schemeClr val="dk1"/>
                </a:solidFill>
                <a:latin typeface="Arial"/>
                <a:ea typeface="Arial"/>
                <a:cs typeface="Arial"/>
                <a:sym typeface="Arial"/>
              </a:rPr>
              <a:t>all</a:t>
            </a:r>
            <a:r>
              <a:rPr lang="sl-SI" sz="2400" b="1" i="1" u="none" strike="noStrike" cap="none" dirty="0">
                <a:solidFill>
                  <a:schemeClr val="dk1"/>
                </a:solidFill>
                <a:latin typeface="Arial"/>
                <a:ea typeface="Arial"/>
                <a:cs typeface="Arial"/>
                <a:sym typeface="Arial"/>
              </a:rPr>
              <a:t>) do </a:t>
            </a:r>
            <a:r>
              <a:rPr lang="sl-SI" sz="2400" b="1" i="1" u="none" strike="noStrike" cap="none" dirty="0" err="1">
                <a:solidFill>
                  <a:schemeClr val="dk1"/>
                </a:solidFill>
                <a:latin typeface="Arial"/>
                <a:ea typeface="Arial"/>
                <a:cs typeface="Arial"/>
                <a:sym typeface="Arial"/>
              </a:rPr>
              <a:t>we</a:t>
            </a:r>
            <a:r>
              <a:rPr lang="sl-SI" sz="2400" b="1" i="1" u="none" strike="noStrike" cap="none" dirty="0">
                <a:solidFill>
                  <a:schemeClr val="dk1"/>
                </a:solidFill>
                <a:latin typeface="Arial"/>
                <a:ea typeface="Arial"/>
                <a:cs typeface="Arial"/>
                <a:sym typeface="Arial"/>
              </a:rPr>
              <a:t> </a:t>
            </a:r>
            <a:r>
              <a:rPr lang="sl-SI" sz="2400" b="1" i="1" u="none" strike="noStrike" cap="none" dirty="0" err="1">
                <a:solidFill>
                  <a:schemeClr val="dk1"/>
                </a:solidFill>
                <a:latin typeface="Arial"/>
                <a:ea typeface="Arial"/>
                <a:cs typeface="Arial"/>
                <a:sym typeface="Arial"/>
              </a:rPr>
              <a:t>want</a:t>
            </a:r>
            <a:r>
              <a:rPr lang="sl-SI" sz="2400" b="1" i="1" u="none" strike="noStrike" cap="none" dirty="0">
                <a:solidFill>
                  <a:schemeClr val="dk1"/>
                </a:solidFill>
                <a:latin typeface="Arial"/>
                <a:ea typeface="Arial"/>
                <a:cs typeface="Arial"/>
                <a:sym typeface="Arial"/>
              </a:rPr>
              <a:t> to </a:t>
            </a:r>
            <a:r>
              <a:rPr lang="sl-SI" sz="2400" b="1" i="1" u="none" strike="noStrike" cap="none" dirty="0" err="1">
                <a:solidFill>
                  <a:schemeClr val="dk1"/>
                </a:solidFill>
                <a:latin typeface="Arial"/>
                <a:ea typeface="Arial"/>
                <a:cs typeface="Arial"/>
                <a:sym typeface="Arial"/>
              </a:rPr>
              <a:t>use</a:t>
            </a:r>
            <a:r>
              <a:rPr lang="sl-SI" sz="2400" b="1" i="1" u="none" strike="noStrike" cap="none" dirty="0">
                <a:solidFill>
                  <a:schemeClr val="dk1"/>
                </a:solidFill>
                <a:latin typeface="Arial"/>
                <a:ea typeface="Arial"/>
                <a:cs typeface="Arial"/>
                <a:sym typeface="Arial"/>
              </a:rPr>
              <a:t> </a:t>
            </a:r>
            <a:r>
              <a:rPr lang="sl-SI" sz="2400" b="1" i="1" u="none" strike="noStrike" cap="none" dirty="0" err="1">
                <a:solidFill>
                  <a:schemeClr val="dk1"/>
                </a:solidFill>
                <a:latin typeface="Arial"/>
                <a:ea typeface="Arial"/>
                <a:cs typeface="Arial"/>
                <a:sym typeface="Arial"/>
              </a:rPr>
              <a:t>remote</a:t>
            </a:r>
            <a:r>
              <a:rPr lang="sl-SI" sz="2400" b="1" i="1" u="none" strike="noStrike" cap="none" dirty="0">
                <a:solidFill>
                  <a:schemeClr val="dk1"/>
                </a:solidFill>
                <a:latin typeface="Arial"/>
                <a:ea typeface="Arial"/>
                <a:cs typeface="Arial"/>
                <a:sym typeface="Arial"/>
              </a:rPr>
              <a:t> </a:t>
            </a:r>
            <a:r>
              <a:rPr lang="sl-SI" sz="2400" b="1" i="1" u="none" strike="noStrike" cap="none" dirty="0" err="1">
                <a:solidFill>
                  <a:schemeClr val="dk1"/>
                </a:solidFill>
                <a:latin typeface="Arial"/>
                <a:ea typeface="Arial"/>
                <a:cs typeface="Arial"/>
                <a:sym typeface="Arial"/>
              </a:rPr>
              <a:t>assessment</a:t>
            </a:r>
            <a:r>
              <a:rPr lang="sl-SI" sz="2400" b="1" i="1" u="none" strike="noStrike" cap="none" dirty="0">
                <a:solidFill>
                  <a:schemeClr val="dk1"/>
                </a:solidFill>
                <a:latin typeface="Arial"/>
                <a:ea typeface="Arial"/>
                <a:cs typeface="Arial"/>
                <a:sym typeface="Arial"/>
              </a:rPr>
              <a:t>?</a:t>
            </a:r>
            <a:br>
              <a:rPr lang="sl-SI" sz="2400" b="1" i="1" u="none" strike="noStrike" cap="none" dirty="0">
                <a:solidFill>
                  <a:schemeClr val="dk1"/>
                </a:solidFill>
                <a:latin typeface="Arial"/>
                <a:ea typeface="Arial"/>
                <a:cs typeface="Arial"/>
                <a:sym typeface="Arial"/>
              </a:rPr>
            </a:br>
            <a:endParaRPr sz="2400" b="1" i="1"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sl-SI" sz="2400" b="1" i="1" u="none" strike="noStrike" cap="none" dirty="0">
                <a:solidFill>
                  <a:schemeClr val="dk1"/>
                </a:solidFill>
                <a:latin typeface="Arial"/>
                <a:ea typeface="Arial"/>
                <a:cs typeface="Arial"/>
                <a:sym typeface="Arial"/>
              </a:rPr>
              <a:t>Is </a:t>
            </a:r>
            <a:r>
              <a:rPr lang="sl-SI" sz="2400" b="1" i="1" u="none" strike="noStrike" cap="none" dirty="0" err="1">
                <a:solidFill>
                  <a:schemeClr val="dk1"/>
                </a:solidFill>
                <a:latin typeface="Arial"/>
                <a:ea typeface="Arial"/>
                <a:cs typeface="Arial"/>
                <a:sym typeface="Arial"/>
              </a:rPr>
              <a:t>remote</a:t>
            </a:r>
            <a:r>
              <a:rPr lang="sl-SI" sz="2400" b="1" i="1" u="none" strike="noStrike" cap="none" dirty="0">
                <a:solidFill>
                  <a:schemeClr val="dk1"/>
                </a:solidFill>
                <a:latin typeface="Arial"/>
                <a:ea typeface="Arial"/>
                <a:cs typeface="Arial"/>
                <a:sym typeface="Arial"/>
              </a:rPr>
              <a:t> </a:t>
            </a:r>
            <a:r>
              <a:rPr lang="sl-SI" sz="2400" b="1" i="1" u="none" strike="noStrike" cap="none" dirty="0" err="1">
                <a:solidFill>
                  <a:schemeClr val="dk1"/>
                </a:solidFill>
                <a:latin typeface="Arial"/>
                <a:ea typeface="Arial"/>
                <a:cs typeface="Arial"/>
                <a:sym typeface="Arial"/>
              </a:rPr>
              <a:t>assessment</a:t>
            </a:r>
            <a:r>
              <a:rPr lang="sl-SI" sz="2400" b="1" i="1" u="none" strike="noStrike" cap="none" dirty="0">
                <a:solidFill>
                  <a:schemeClr val="dk1"/>
                </a:solidFill>
                <a:latin typeface="Arial"/>
                <a:ea typeface="Arial"/>
                <a:cs typeface="Arial"/>
                <a:sym typeface="Arial"/>
              </a:rPr>
              <a:t> a </a:t>
            </a:r>
            <a:r>
              <a:rPr lang="sl-SI" sz="2400" b="1" i="1" u="none" strike="noStrike" cap="none" dirty="0" err="1">
                <a:solidFill>
                  <a:schemeClr val="dk1"/>
                </a:solidFill>
                <a:latin typeface="Arial"/>
                <a:ea typeface="Arial"/>
                <a:cs typeface="Arial"/>
                <a:sym typeface="Arial"/>
              </a:rPr>
              <a:t>necessity</a:t>
            </a:r>
            <a:r>
              <a:rPr lang="sl-SI" sz="2400" b="1" i="1" u="none" strike="noStrike" cap="none" dirty="0">
                <a:solidFill>
                  <a:schemeClr val="dk1"/>
                </a:solidFill>
                <a:latin typeface="Arial"/>
                <a:ea typeface="Arial"/>
                <a:cs typeface="Arial"/>
                <a:sym typeface="Arial"/>
              </a:rPr>
              <a:t> </a:t>
            </a:r>
            <a:r>
              <a:rPr lang="sl-SI" sz="2400" b="1" i="1" u="none" strike="noStrike" cap="none" dirty="0" err="1">
                <a:solidFill>
                  <a:schemeClr val="dk1"/>
                </a:solidFill>
                <a:latin typeface="Arial"/>
                <a:ea typeface="Arial"/>
                <a:cs typeface="Arial"/>
                <a:sym typeface="Arial"/>
              </a:rPr>
              <a:t>or</a:t>
            </a:r>
            <a:r>
              <a:rPr lang="sl-SI" sz="2400" b="1" i="1" u="none" strike="noStrike" cap="none" dirty="0">
                <a:solidFill>
                  <a:schemeClr val="dk1"/>
                </a:solidFill>
                <a:latin typeface="Arial"/>
                <a:ea typeface="Arial"/>
                <a:cs typeface="Arial"/>
                <a:sym typeface="Arial"/>
              </a:rPr>
              <a:t> </a:t>
            </a:r>
            <a:r>
              <a:rPr lang="sl-SI" sz="2400" b="1" i="1" u="none" strike="noStrike" cap="none" dirty="0" err="1">
                <a:solidFill>
                  <a:schemeClr val="dk1"/>
                </a:solidFill>
                <a:latin typeface="Arial"/>
                <a:ea typeface="Arial"/>
                <a:cs typeface="Arial"/>
                <a:sym typeface="Arial"/>
              </a:rPr>
              <a:t>an</a:t>
            </a:r>
            <a:r>
              <a:rPr lang="sl-SI" sz="2400" b="1" i="1" u="none" strike="noStrike" cap="none" dirty="0">
                <a:solidFill>
                  <a:schemeClr val="dk1"/>
                </a:solidFill>
                <a:latin typeface="Arial"/>
                <a:ea typeface="Arial"/>
                <a:cs typeface="Arial"/>
                <a:sym typeface="Arial"/>
              </a:rPr>
              <a:t> </a:t>
            </a:r>
            <a:r>
              <a:rPr lang="sl-SI" sz="2400" b="1" i="1" u="none" strike="noStrike" cap="none" dirty="0" err="1">
                <a:solidFill>
                  <a:schemeClr val="dk1"/>
                </a:solidFill>
                <a:latin typeface="Arial"/>
                <a:ea typeface="Arial"/>
                <a:cs typeface="Arial"/>
                <a:sym typeface="Arial"/>
              </a:rPr>
              <a:t>option</a:t>
            </a:r>
            <a:r>
              <a:rPr lang="sl-SI" sz="2400" b="1" i="1" u="none" strike="noStrike" cap="none" dirty="0">
                <a:solidFill>
                  <a:schemeClr val="dk1"/>
                </a:solidFill>
                <a:latin typeface="Arial"/>
                <a:ea typeface="Arial"/>
                <a:cs typeface="Arial"/>
                <a:sym typeface="Arial"/>
              </a:rPr>
              <a:t>?</a:t>
            </a:r>
            <a:r>
              <a:rPr lang="sl-SI" sz="1700" b="1" i="1" u="none" strike="noStrike" cap="none" dirty="0">
                <a:solidFill>
                  <a:srgbClr val="000000"/>
                </a:solidFill>
                <a:latin typeface="Arial"/>
                <a:ea typeface="Arial"/>
                <a:cs typeface="Arial"/>
                <a:sym typeface="Arial"/>
              </a:rPr>
              <a:t/>
            </a:r>
            <a:br>
              <a:rPr lang="sl-SI" sz="1700" b="1" i="1" u="none" strike="noStrike" cap="none" dirty="0">
                <a:solidFill>
                  <a:srgbClr val="000000"/>
                </a:solidFill>
                <a:latin typeface="Arial"/>
                <a:ea typeface="Arial"/>
                <a:cs typeface="Arial"/>
                <a:sym typeface="Arial"/>
              </a:rPr>
            </a:br>
            <a:endParaRPr sz="1700" b="1" i="1"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840272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054225" y="365126"/>
            <a:ext cx="8142198" cy="1460500"/>
          </a:xfrm>
        </p:spPr>
        <p:txBody>
          <a:bodyPr>
            <a:noAutofit/>
          </a:bodyPr>
          <a:lstStyle/>
          <a:p>
            <a:pPr algn="ctr"/>
            <a:r>
              <a:rPr lang="en-GB" sz="4000" b="1" dirty="0" smtClean="0"/>
              <a:t>2. Defining assessment objectives</a:t>
            </a:r>
            <a:endParaRPr lang="en-GB" sz="4000" b="1"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2576945"/>
            <a:ext cx="10515600" cy="3600018"/>
          </a:xfrm>
        </p:spPr>
        <p:txBody>
          <a:bodyPr>
            <a:normAutofit/>
          </a:bodyPr>
          <a:lstStyle/>
          <a:p>
            <a:r>
              <a:rPr lang="en-GB" dirty="0" smtClean="0"/>
              <a:t>Clearly define what you want to assess and what outcomes you hope to achieve.</a:t>
            </a:r>
          </a:p>
          <a:p>
            <a:r>
              <a:rPr lang="en-GB" dirty="0" smtClean="0"/>
              <a:t>What do you hope students will be able to do by the end of the course?</a:t>
            </a:r>
          </a:p>
          <a:p>
            <a:r>
              <a:rPr lang="sl-SI" dirty="0" smtClean="0"/>
              <a:t>In w</a:t>
            </a:r>
            <a:r>
              <a:rPr lang="en-GB" dirty="0" smtClean="0"/>
              <a:t>hat ways can they demonstrate what they know?</a:t>
            </a:r>
          </a:p>
          <a:p>
            <a:r>
              <a:rPr lang="en-GB" dirty="0" smtClean="0"/>
              <a:t>Determine the acceptable evidence of learning</a:t>
            </a:r>
            <a:r>
              <a:rPr lang="sl-SI" dirty="0" smtClean="0"/>
              <a:t>.</a:t>
            </a:r>
          </a:p>
          <a:p>
            <a:pPr marL="0" indent="0">
              <a:buNone/>
            </a:pP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2111645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234084" y="474608"/>
            <a:ext cx="8142198" cy="1460500"/>
          </a:xfrm>
        </p:spPr>
        <p:txBody>
          <a:bodyPr>
            <a:noAutofit/>
          </a:bodyPr>
          <a:lstStyle/>
          <a:p>
            <a:pPr algn="ctr"/>
            <a:r>
              <a:rPr lang="sl-SI" sz="3200" dirty="0" smtClean="0"/>
              <a:t/>
            </a:r>
            <a:br>
              <a:rPr lang="sl-SI" sz="3200" dirty="0" smtClean="0"/>
            </a:br>
            <a:r>
              <a:rPr lang="sl-SI" sz="4000" b="1" dirty="0"/>
              <a:t>3. </a:t>
            </a:r>
            <a:r>
              <a:rPr lang="en-GB" sz="4000" b="1" dirty="0" smtClean="0"/>
              <a:t>Establishing and possibly adjusting the criteria</a:t>
            </a:r>
            <a:r>
              <a:rPr lang="en-GB" sz="3200" dirty="0" smtClean="0"/>
              <a:t/>
            </a:r>
            <a:br>
              <a:rPr lang="en-GB" sz="3200" dirty="0" smtClean="0"/>
            </a:br>
            <a:r>
              <a:rPr lang="en-GB" sz="3200" dirty="0"/>
              <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2382981"/>
            <a:ext cx="10515600" cy="3793981"/>
          </a:xfrm>
        </p:spPr>
        <p:txBody>
          <a:bodyPr>
            <a:normAutofit/>
          </a:bodyPr>
          <a:lstStyle/>
          <a:p>
            <a:r>
              <a:rPr lang="en-GB" dirty="0" smtClean="0"/>
              <a:t>In different circumstances you might want to adjust the criteria.</a:t>
            </a:r>
          </a:p>
          <a:p>
            <a:r>
              <a:rPr lang="en-GB" dirty="0" smtClean="0"/>
              <a:t>Consensual.</a:t>
            </a:r>
          </a:p>
          <a:p>
            <a:r>
              <a:rPr lang="en-GB" dirty="0" smtClean="0"/>
              <a:t>In accordance with the curriculum and minimum standards</a:t>
            </a:r>
            <a:r>
              <a:rPr lang="sl-SI" dirty="0" smtClean="0">
                <a:solidFill>
                  <a:srgbClr val="7030A0"/>
                </a:solidFill>
              </a:rPr>
              <a:t>.</a:t>
            </a:r>
            <a:r>
              <a:rPr lang="en-GB" dirty="0" smtClean="0">
                <a:solidFill>
                  <a:srgbClr val="7030A0"/>
                </a:solidFill>
              </a:rPr>
              <a:t> </a:t>
            </a:r>
          </a:p>
          <a:p>
            <a:r>
              <a:rPr lang="en-GB" dirty="0" smtClean="0"/>
              <a:t>Define, publish and communicate the criteria with participants.</a:t>
            </a:r>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354612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144154" y="390526"/>
            <a:ext cx="8142198" cy="1460500"/>
          </a:xfrm>
          <a:solidFill>
            <a:schemeClr val="bg1">
              <a:alpha val="5000"/>
            </a:schemeClr>
          </a:solidFill>
        </p:spPr>
        <p:txBody>
          <a:bodyPr>
            <a:noAutofit/>
          </a:bodyPr>
          <a:lstStyle/>
          <a:p>
            <a:pPr algn="ctr"/>
            <a:r>
              <a:rPr lang="sl-SI" sz="3200" dirty="0" smtClean="0"/>
              <a:t/>
            </a:r>
            <a:br>
              <a:rPr lang="sl-SI" sz="3200" dirty="0" smtClean="0"/>
            </a:br>
            <a:r>
              <a:rPr lang="sl-SI" sz="4000" b="1" dirty="0" smtClean="0"/>
              <a:t>4. </a:t>
            </a:r>
            <a:r>
              <a:rPr lang="en-GB" sz="4000" b="1" dirty="0" smtClean="0"/>
              <a:t>Facing </a:t>
            </a:r>
            <a:r>
              <a:rPr lang="en-GB" sz="4000" b="1" dirty="0" err="1" smtClean="0"/>
              <a:t>te</a:t>
            </a:r>
            <a:r>
              <a:rPr lang="sl-SI" sz="4000" b="1" dirty="0" smtClean="0"/>
              <a:t>c</a:t>
            </a:r>
            <a:r>
              <a:rPr lang="en-GB" sz="4000" b="1" dirty="0" err="1" smtClean="0"/>
              <a:t>hnical</a:t>
            </a:r>
            <a:r>
              <a:rPr lang="en-GB" sz="4000" b="1" dirty="0" smtClean="0"/>
              <a:t> and security issues</a:t>
            </a:r>
            <a:r>
              <a:rPr lang="sl-SI" sz="3200" dirty="0"/>
              <a:t/>
            </a:r>
            <a:br>
              <a:rPr lang="sl-SI" sz="3200" dirty="0"/>
            </a:br>
            <a:r>
              <a:rPr lang="en-GB" sz="3200" dirty="0"/>
              <a:t/>
            </a:r>
            <a:br>
              <a:rPr lang="en-GB"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2133601"/>
            <a:ext cx="10292255" cy="3678620"/>
          </a:xfrm>
        </p:spPr>
        <p:txBody>
          <a:bodyPr>
            <a:normAutofit/>
          </a:bodyPr>
          <a:lstStyle/>
          <a:p>
            <a:pPr marL="0" indent="0">
              <a:buNone/>
            </a:pPr>
            <a:r>
              <a:rPr lang="sl-SI" b="1" dirty="0" smtClean="0"/>
              <a:t>TECHNICAL ISSUES:</a:t>
            </a:r>
          </a:p>
          <a:p>
            <a:r>
              <a:rPr lang="en-GB" dirty="0" smtClean="0"/>
              <a:t>Providing the adequate equipment.</a:t>
            </a:r>
          </a:p>
          <a:p>
            <a:r>
              <a:rPr lang="en-GB" dirty="0" smtClean="0"/>
              <a:t>Ensuring that the students and educators possess the necessary equipment for remote assessment. </a:t>
            </a:r>
          </a:p>
          <a:p>
            <a:pPr marL="0" indent="0">
              <a:buNone/>
            </a:pPr>
            <a:endParaRPr lang="sl-SI" dirty="0" smtClean="0"/>
          </a:p>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6" name="Oblak 5"/>
          <p:cNvSpPr/>
          <p:nvPr/>
        </p:nvSpPr>
        <p:spPr>
          <a:xfrm>
            <a:off x="6988175" y="3731172"/>
            <a:ext cx="3851657" cy="2631528"/>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7" name="PoljeZBesedilom 6"/>
          <p:cNvSpPr txBox="1"/>
          <p:nvPr/>
        </p:nvSpPr>
        <p:spPr>
          <a:xfrm>
            <a:off x="7505700" y="4514850"/>
            <a:ext cx="3069110" cy="830997"/>
          </a:xfrm>
          <a:prstGeom prst="rect">
            <a:avLst/>
          </a:prstGeom>
          <a:noFill/>
        </p:spPr>
        <p:txBody>
          <a:bodyPr wrap="none" rtlCol="0">
            <a:spAutoFit/>
          </a:bodyPr>
          <a:lstStyle/>
          <a:p>
            <a:r>
              <a:rPr lang="en-GB" sz="2400" dirty="0" smtClean="0"/>
              <a:t>Having</a:t>
            </a:r>
            <a:r>
              <a:rPr lang="sl-SI" sz="2400" dirty="0" smtClean="0"/>
              <a:t> a plan to </a:t>
            </a:r>
            <a:r>
              <a:rPr lang="sl-SI" sz="2400" dirty="0" err="1" smtClean="0"/>
              <a:t>adress</a:t>
            </a:r>
            <a:endParaRPr lang="sl-SI" sz="2400" dirty="0" smtClean="0"/>
          </a:p>
          <a:p>
            <a:r>
              <a:rPr lang="sl-SI" sz="2400" dirty="0" err="1"/>
              <a:t>t</a:t>
            </a:r>
            <a:r>
              <a:rPr lang="sl-SI" sz="2400" dirty="0" err="1" smtClean="0"/>
              <a:t>hose</a:t>
            </a:r>
            <a:r>
              <a:rPr lang="sl-SI" sz="2400" dirty="0" smtClean="0"/>
              <a:t> </a:t>
            </a:r>
            <a:r>
              <a:rPr lang="sl-SI" sz="2400" dirty="0" err="1" smtClean="0"/>
              <a:t>issues</a:t>
            </a:r>
            <a:r>
              <a:rPr lang="sl-SI" sz="2400" dirty="0" smtClean="0"/>
              <a:t>.</a:t>
            </a:r>
            <a:endParaRPr lang="sl-SI" sz="2400" dirty="0"/>
          </a:p>
        </p:txBody>
      </p:sp>
    </p:spTree>
    <p:extLst>
      <p:ext uri="{BB962C8B-B14F-4D97-AF65-F5344CB8AC3E}">
        <p14:creationId xmlns:p14="http://schemas.microsoft.com/office/powerpoint/2010/main" val="2951205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144154" y="390526"/>
            <a:ext cx="8142198" cy="1460500"/>
          </a:xfrm>
          <a:solidFill>
            <a:schemeClr val="bg1">
              <a:alpha val="5000"/>
            </a:schemeClr>
          </a:solidFill>
        </p:spPr>
        <p:txBody>
          <a:bodyPr>
            <a:noAutofit/>
          </a:bodyPr>
          <a:lstStyle/>
          <a:p>
            <a:r>
              <a:rPr lang="sl-SI" sz="3200" dirty="0" smtClean="0"/>
              <a:t/>
            </a:r>
            <a:br>
              <a:rPr lang="sl-SI" sz="3200" dirty="0" smtClean="0"/>
            </a:br>
            <a:r>
              <a:rPr lang="sl-SI" sz="4000" b="1" dirty="0" smtClean="0"/>
              <a:t>4. </a:t>
            </a:r>
            <a:r>
              <a:rPr lang="en-GB" sz="4000" b="1" dirty="0" smtClean="0"/>
              <a:t>Facing technical and security issues</a:t>
            </a:r>
            <a:r>
              <a:rPr lang="sl-SI" sz="3200" dirty="0"/>
              <a:t/>
            </a:r>
            <a:br>
              <a:rPr lang="sl-SI" sz="3200" dirty="0"/>
            </a:br>
            <a:r>
              <a:rPr lang="en-GB" sz="3200" dirty="0" smtClean="0"/>
              <a:t/>
            </a:r>
            <a:br>
              <a:rPr lang="en-GB" sz="3200" dirty="0" smtClean="0"/>
            </a:br>
            <a:r>
              <a:rPr lang="sl-SI" sz="3200" b="1" dirty="0" smtClean="0"/>
              <a:t>SECURITY </a:t>
            </a:r>
            <a:r>
              <a:rPr lang="sl-SI" sz="3200" b="1" dirty="0"/>
              <a:t>ISSUES:</a:t>
            </a:r>
            <a:r>
              <a:rPr lang="sl-SI" sz="3200" dirty="0"/>
              <a:t/>
            </a:r>
            <a:br>
              <a:rPr lang="sl-SI" sz="3200" dirty="0"/>
            </a:b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6313787" y="2186756"/>
            <a:ext cx="4364723" cy="3678620"/>
          </a:xfrm>
        </p:spPr>
        <p:txBody>
          <a:bodyPr>
            <a:normAutofit/>
          </a:bodyPr>
          <a:lstStyle/>
          <a:p>
            <a:pPr marL="0" indent="0">
              <a:buNone/>
            </a:pPr>
            <a:r>
              <a:rPr lang="sl-SI" dirty="0" smtClean="0"/>
              <a:t>OTHER SECURITY ISSUES:</a:t>
            </a:r>
          </a:p>
          <a:p>
            <a:r>
              <a:rPr lang="en-GB" dirty="0" smtClean="0"/>
              <a:t>Privacy concerns and data security: </a:t>
            </a:r>
          </a:p>
          <a:p>
            <a:r>
              <a:rPr lang="en-GB" dirty="0" smtClean="0"/>
              <a:t>Remote assessments can raise privacy concerns related to the collection, storage, and use of personal information.</a:t>
            </a:r>
          </a:p>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7" name="Content Placeholder 2">
            <a:extLst>
              <a:ext uri="{FF2B5EF4-FFF2-40B4-BE49-F238E27FC236}">
                <a16:creationId xmlns:a16="http://schemas.microsoft.com/office/drawing/2014/main" id="{F6462F67-4A52-4407-A236-5C262A1BE2D2}"/>
              </a:ext>
            </a:extLst>
          </p:cNvPr>
          <p:cNvSpPr txBox="1">
            <a:spLocks/>
          </p:cNvSpPr>
          <p:nvPr/>
        </p:nvSpPr>
        <p:spPr>
          <a:xfrm>
            <a:off x="596159" y="2186756"/>
            <a:ext cx="4364723" cy="367862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l-SI" dirty="0" smtClean="0"/>
              <a:t>TO AVOID CHEATING</a:t>
            </a:r>
            <a:r>
              <a:rPr lang="en-US" dirty="0" smtClean="0"/>
              <a:t>: </a:t>
            </a:r>
            <a:endParaRPr lang="sl-SI" dirty="0" smtClean="0"/>
          </a:p>
          <a:p>
            <a:r>
              <a:rPr lang="en-GB" dirty="0" smtClean="0"/>
              <a:t>Determining clear protocol of applying remote assessment (how  many cameras … , etc.)</a:t>
            </a:r>
          </a:p>
          <a:p>
            <a:r>
              <a:rPr lang="en-GB" dirty="0" smtClean="0"/>
              <a:t>Considering the use of proctoring software and identity verification</a:t>
            </a:r>
            <a:r>
              <a:rPr lang="en-GB" dirty="0" smtClean="0"/>
              <a:t>.</a:t>
            </a:r>
            <a:endParaRPr lang="sl-SI" dirty="0" smtClean="0"/>
          </a:p>
          <a:p>
            <a:r>
              <a:rPr lang="sl-SI" dirty="0" err="1" smtClean="0"/>
              <a:t>Plagiarism</a:t>
            </a:r>
            <a:endParaRPr lang="en-GB" dirty="0" smtClean="0"/>
          </a:p>
          <a:p>
            <a:endParaRPr lang="en-GB" dirty="0"/>
          </a:p>
        </p:txBody>
      </p:sp>
    </p:spTree>
    <p:extLst>
      <p:ext uri="{BB962C8B-B14F-4D97-AF65-F5344CB8AC3E}">
        <p14:creationId xmlns:p14="http://schemas.microsoft.com/office/powerpoint/2010/main" val="4103328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144154" y="390526"/>
            <a:ext cx="8142198" cy="1460500"/>
          </a:xfrm>
        </p:spPr>
        <p:txBody>
          <a:bodyPr>
            <a:noAutofit/>
          </a:bodyPr>
          <a:lstStyle/>
          <a:p>
            <a:pPr algn="ctr"/>
            <a:r>
              <a:rPr lang="sl-SI" sz="3200" dirty="0" smtClean="0"/>
              <a:t/>
            </a:r>
            <a:br>
              <a:rPr lang="sl-SI" sz="3200" dirty="0" smtClean="0"/>
            </a:br>
            <a:r>
              <a:rPr lang="sl-SI" sz="4000" b="1" dirty="0" smtClean="0"/>
              <a:t>5. </a:t>
            </a:r>
            <a:r>
              <a:rPr lang="en-GB" sz="4000" b="1" dirty="0" smtClean="0"/>
              <a:t>Choosing the right assessment method and tool</a:t>
            </a: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2382981"/>
            <a:ext cx="10515600" cy="3793981"/>
          </a:xfrm>
        </p:spPr>
        <p:txBody>
          <a:bodyPr>
            <a:normAutofit/>
          </a:bodyPr>
          <a:lstStyle/>
          <a:p>
            <a:r>
              <a:rPr lang="en-GB" dirty="0" smtClean="0"/>
              <a:t>Choosing </a:t>
            </a:r>
            <a:r>
              <a:rPr lang="sl-SI" dirty="0" smtClean="0"/>
              <a:t>a </a:t>
            </a:r>
            <a:r>
              <a:rPr lang="en-GB" dirty="0" smtClean="0"/>
              <a:t>suitable method</a:t>
            </a:r>
            <a:r>
              <a:rPr lang="sl-SI" dirty="0" smtClean="0"/>
              <a:t> </a:t>
            </a:r>
            <a:r>
              <a:rPr lang="sl-SI" dirty="0"/>
              <a:t>&amp;</a:t>
            </a:r>
            <a:r>
              <a:rPr lang="sl-SI" dirty="0" smtClean="0"/>
              <a:t> form</a:t>
            </a:r>
            <a:r>
              <a:rPr lang="en-GB" dirty="0" smtClean="0"/>
              <a:t>:  oral</a:t>
            </a:r>
            <a:r>
              <a:rPr lang="sl-SI" dirty="0" smtClean="0"/>
              <a:t> </a:t>
            </a:r>
            <a:r>
              <a:rPr lang="sl-SI" dirty="0" err="1" smtClean="0"/>
              <a:t>or</a:t>
            </a:r>
            <a:r>
              <a:rPr lang="en-GB" dirty="0" smtClean="0"/>
              <a:t> written</a:t>
            </a:r>
            <a:r>
              <a:rPr lang="sl-SI" dirty="0" smtClean="0"/>
              <a:t>;</a:t>
            </a:r>
            <a:r>
              <a:rPr lang="en-GB" dirty="0" smtClean="0"/>
              <a:t> Project</a:t>
            </a:r>
            <a:r>
              <a:rPr lang="en-GB" dirty="0"/>
              <a:t>, Seminar, Assignment</a:t>
            </a:r>
            <a:r>
              <a:rPr lang="en-GB" dirty="0" smtClean="0"/>
              <a:t>,</a:t>
            </a:r>
            <a:r>
              <a:rPr lang="sl-SI" dirty="0" smtClean="0"/>
              <a:t> </a:t>
            </a:r>
            <a:r>
              <a:rPr lang="en-GB" dirty="0" smtClean="0"/>
              <a:t>Portfolio</a:t>
            </a:r>
            <a:r>
              <a:rPr lang="sl-SI" dirty="0" smtClean="0"/>
              <a:t> </a:t>
            </a:r>
            <a:r>
              <a:rPr lang="en-GB" dirty="0" smtClean="0"/>
              <a:t>…</a:t>
            </a:r>
          </a:p>
          <a:p>
            <a:r>
              <a:rPr lang="en-GB" dirty="0" smtClean="0"/>
              <a:t>Suitable methods may vary due to certain subjects</a:t>
            </a:r>
            <a:r>
              <a:rPr lang="sl-SI" dirty="0" smtClean="0"/>
              <a:t>.</a:t>
            </a:r>
            <a:endParaRPr lang="en-GB" dirty="0" smtClean="0"/>
          </a:p>
          <a:p>
            <a:r>
              <a:rPr lang="en-GB" dirty="0" smtClean="0"/>
              <a:t>Choosing </a:t>
            </a:r>
            <a:r>
              <a:rPr lang="sl-SI" dirty="0" smtClean="0"/>
              <a:t>a </a:t>
            </a:r>
            <a:r>
              <a:rPr lang="en-GB" dirty="0" smtClean="0"/>
              <a:t>suitable platform (next page)</a:t>
            </a:r>
            <a:r>
              <a:rPr lang="sl-SI" dirty="0" smtClean="0"/>
              <a:t>.</a:t>
            </a:r>
            <a:endParaRPr lang="en-GB" dirty="0" smtClean="0"/>
          </a:p>
          <a:p>
            <a:r>
              <a:rPr lang="en-GB" dirty="0" smtClean="0"/>
              <a:t>Keeping up to date (with ever evolving tools)</a:t>
            </a:r>
            <a:r>
              <a:rPr lang="sl-SI" dirty="0" smtClean="0"/>
              <a:t>.</a:t>
            </a:r>
            <a:endParaRPr lang="en-GB" dirty="0" smtClean="0"/>
          </a:p>
          <a:p>
            <a:r>
              <a:rPr lang="en-GB" dirty="0" smtClean="0"/>
              <a:t>Providing permanent workshops for educators.</a:t>
            </a:r>
          </a:p>
          <a:p>
            <a:endParaRPr lang="sl-SI" dirty="0" smtClean="0"/>
          </a:p>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Tree>
    <p:extLst>
      <p:ext uri="{BB962C8B-B14F-4D97-AF65-F5344CB8AC3E}">
        <p14:creationId xmlns:p14="http://schemas.microsoft.com/office/powerpoint/2010/main" val="3298182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5CF5-5CB1-444D-9331-9A19294760A9}"/>
              </a:ext>
            </a:extLst>
          </p:cNvPr>
          <p:cNvSpPr>
            <a:spLocks noGrp="1"/>
          </p:cNvSpPr>
          <p:nvPr>
            <p:ph type="title"/>
          </p:nvPr>
        </p:nvSpPr>
        <p:spPr>
          <a:xfrm>
            <a:off x="2144154" y="390526"/>
            <a:ext cx="8142198" cy="1460500"/>
          </a:xfrm>
        </p:spPr>
        <p:txBody>
          <a:bodyPr>
            <a:noAutofit/>
          </a:bodyPr>
          <a:lstStyle/>
          <a:p>
            <a:pPr algn="ctr"/>
            <a:r>
              <a:rPr lang="sl-SI" sz="3200" dirty="0" smtClean="0"/>
              <a:t/>
            </a:r>
            <a:br>
              <a:rPr lang="sl-SI" sz="3200" dirty="0" smtClean="0"/>
            </a:br>
            <a:r>
              <a:rPr lang="sl-SI" sz="4000" b="1" dirty="0" smtClean="0"/>
              <a:t>5. </a:t>
            </a:r>
            <a:r>
              <a:rPr lang="en-GB" sz="4000" b="1" dirty="0" smtClean="0"/>
              <a:t>Choosing the suitable assessment tool</a:t>
            </a:r>
            <a:endParaRPr lang="en-GB" sz="3200" dirty="0"/>
          </a:p>
        </p:txBody>
      </p:sp>
      <p:sp>
        <p:nvSpPr>
          <p:cNvPr id="3" name="Content Placeholder 2">
            <a:extLst>
              <a:ext uri="{FF2B5EF4-FFF2-40B4-BE49-F238E27FC236}">
                <a16:creationId xmlns:a16="http://schemas.microsoft.com/office/drawing/2014/main" id="{F6462F67-4A52-4407-A236-5C262A1BE2D2}"/>
              </a:ext>
            </a:extLst>
          </p:cNvPr>
          <p:cNvSpPr>
            <a:spLocks noGrp="1"/>
          </p:cNvSpPr>
          <p:nvPr>
            <p:ph idx="1"/>
          </p:nvPr>
        </p:nvSpPr>
        <p:spPr>
          <a:xfrm>
            <a:off x="838200" y="1933903"/>
            <a:ext cx="5131676" cy="4771697"/>
          </a:xfrm>
        </p:spPr>
        <p:txBody>
          <a:bodyPr>
            <a:normAutofit fontScale="70000" lnSpcReduction="20000"/>
          </a:bodyPr>
          <a:lstStyle/>
          <a:p>
            <a:pPr marL="0" indent="0">
              <a:buNone/>
            </a:pPr>
            <a:r>
              <a:rPr lang="sl-SI" dirty="0" smtClean="0">
                <a:solidFill>
                  <a:srgbClr val="00B050"/>
                </a:solidFill>
              </a:rPr>
              <a:t>PLATFORMS/TOOLS CURRENTLY AVAILABLE</a:t>
            </a:r>
            <a:r>
              <a:rPr lang="en-GB" dirty="0" smtClean="0"/>
              <a:t>:</a:t>
            </a:r>
          </a:p>
          <a:p>
            <a:pPr lvl="0"/>
            <a:r>
              <a:rPr lang="en-GB" dirty="0" smtClean="0"/>
              <a:t>Zoom </a:t>
            </a:r>
          </a:p>
          <a:p>
            <a:pPr lvl="0"/>
            <a:r>
              <a:rPr lang="en-GB" dirty="0" smtClean="0"/>
              <a:t>MS Teams</a:t>
            </a:r>
          </a:p>
          <a:p>
            <a:pPr lvl="0"/>
            <a:r>
              <a:rPr lang="en-GB" dirty="0" smtClean="0"/>
              <a:t>Google Forms</a:t>
            </a:r>
          </a:p>
          <a:p>
            <a:pPr lvl="0"/>
            <a:r>
              <a:rPr lang="en-GB" dirty="0" smtClean="0"/>
              <a:t>Exam.net</a:t>
            </a:r>
          </a:p>
          <a:p>
            <a:pPr lvl="0"/>
            <a:r>
              <a:rPr lang="en-GB" dirty="0" smtClean="0"/>
              <a:t>Moodle</a:t>
            </a:r>
          </a:p>
          <a:p>
            <a:pPr lvl="0"/>
            <a:r>
              <a:rPr lang="en-GB" dirty="0" err="1" smtClean="0"/>
              <a:t>Kahoot</a:t>
            </a:r>
            <a:endParaRPr lang="en-GB" dirty="0" smtClean="0"/>
          </a:p>
          <a:p>
            <a:pPr lvl="0"/>
            <a:r>
              <a:rPr lang="en-GB" dirty="0" err="1" smtClean="0"/>
              <a:t>Quizizz</a:t>
            </a:r>
            <a:endParaRPr lang="en-GB" dirty="0" smtClean="0"/>
          </a:p>
          <a:p>
            <a:pPr lvl="0"/>
            <a:r>
              <a:rPr lang="en-GB" dirty="0" err="1" smtClean="0"/>
              <a:t>EdPuzzle</a:t>
            </a:r>
            <a:endParaRPr lang="en-GB" dirty="0" smtClean="0"/>
          </a:p>
          <a:p>
            <a:pPr lvl="0"/>
            <a:r>
              <a:rPr lang="en-GB" dirty="0" smtClean="0"/>
              <a:t>Quizlet</a:t>
            </a:r>
          </a:p>
          <a:p>
            <a:pPr lvl="0"/>
            <a:r>
              <a:rPr lang="en-GB" dirty="0" err="1" smtClean="0"/>
              <a:t>Socrative</a:t>
            </a:r>
            <a:endParaRPr lang="en-GB" dirty="0" smtClean="0"/>
          </a:p>
          <a:p>
            <a:pPr lvl="0"/>
            <a:r>
              <a:rPr lang="en-GB" dirty="0" smtClean="0"/>
              <a:t>Genially</a:t>
            </a:r>
          </a:p>
          <a:p>
            <a:pPr lvl="0"/>
            <a:r>
              <a:rPr lang="en-GB" dirty="0" err="1" smtClean="0"/>
              <a:t>Thinglink</a:t>
            </a:r>
            <a:endParaRPr lang="en-GB" dirty="0" smtClean="0"/>
          </a:p>
          <a:p>
            <a:pPr lvl="0"/>
            <a:r>
              <a:rPr lang="en-GB" dirty="0" err="1" smtClean="0"/>
              <a:t>Videoscribe</a:t>
            </a:r>
            <a:endParaRPr lang="en-GB" dirty="0" smtClean="0"/>
          </a:p>
          <a:p>
            <a:pPr lvl="0"/>
            <a:endParaRPr lang="sl-SI" dirty="0"/>
          </a:p>
          <a:p>
            <a:endParaRPr lang="en-GB" dirty="0"/>
          </a:p>
        </p:txBody>
      </p:sp>
      <p:pic>
        <p:nvPicPr>
          <p:cNvPr id="4" name="Picture 3">
            <a:extLst>
              <a:ext uri="{FF2B5EF4-FFF2-40B4-BE49-F238E27FC236}">
                <a16:creationId xmlns:a16="http://schemas.microsoft.com/office/drawing/2014/main" id="{B7EB9C6E-B5A5-4B9D-9968-66C299A77EAC}"/>
              </a:ext>
            </a:extLst>
          </p:cNvPr>
          <p:cNvPicPr>
            <a:picLocks noChangeAspect="1"/>
          </p:cNvPicPr>
          <p:nvPr/>
        </p:nvPicPr>
        <p:blipFill>
          <a:blip r:embed="rId3"/>
          <a:stretch>
            <a:fillRect/>
          </a:stretch>
        </p:blipFill>
        <p:spPr>
          <a:xfrm>
            <a:off x="130174" y="155576"/>
            <a:ext cx="1924050" cy="1695450"/>
          </a:xfrm>
          <a:prstGeom prst="rect">
            <a:avLst/>
          </a:prstGeom>
        </p:spPr>
      </p:pic>
      <p:pic>
        <p:nvPicPr>
          <p:cNvPr id="5" name="Picture 4" descr="A picture containing shape&#10;&#10;Description automatically generated">
            <a:extLst>
              <a:ext uri="{FF2B5EF4-FFF2-40B4-BE49-F238E27FC236}">
                <a16:creationId xmlns:a16="http://schemas.microsoft.com/office/drawing/2014/main" id="{73946089-9993-4DEF-BA6E-EDA7835781C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376282" y="155576"/>
            <a:ext cx="1685544" cy="1685544"/>
          </a:xfrm>
          <a:prstGeom prst="rect">
            <a:avLst/>
          </a:prstGeom>
        </p:spPr>
      </p:pic>
      <p:sp>
        <p:nvSpPr>
          <p:cNvPr id="6" name="Content Placeholder 2">
            <a:extLst>
              <a:ext uri="{FF2B5EF4-FFF2-40B4-BE49-F238E27FC236}">
                <a16:creationId xmlns:a16="http://schemas.microsoft.com/office/drawing/2014/main" id="{F6462F67-4A52-4407-A236-5C262A1BE2D2}"/>
              </a:ext>
            </a:extLst>
          </p:cNvPr>
          <p:cNvSpPr txBox="1">
            <a:spLocks/>
          </p:cNvSpPr>
          <p:nvPr/>
        </p:nvSpPr>
        <p:spPr>
          <a:xfrm>
            <a:off x="6087378" y="2186152"/>
            <a:ext cx="5131676" cy="4382814"/>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u="sng" dirty="0">
                <a:hlinkClick r:id="rId5"/>
              </a:rPr>
              <a:t>https://zoom.us</a:t>
            </a:r>
            <a:r>
              <a:rPr lang="en-GB" u="sng" dirty="0" smtClean="0">
                <a:hlinkClick r:id="rId5"/>
              </a:rPr>
              <a:t>/</a:t>
            </a:r>
            <a:r>
              <a:rPr lang="en-GB" dirty="0"/>
              <a:t> </a:t>
            </a:r>
            <a:endParaRPr lang="sl-SI" dirty="0"/>
          </a:p>
          <a:p>
            <a:r>
              <a:rPr lang="en-GB" u="sng" dirty="0">
                <a:hlinkClick r:id="rId6"/>
              </a:rPr>
              <a:t>https://</a:t>
            </a:r>
            <a:r>
              <a:rPr lang="en-GB" u="sng" dirty="0" smtClean="0">
                <a:hlinkClick r:id="rId6"/>
              </a:rPr>
              <a:t>www.microsoft.com/en/microsoft-teams/log-in</a:t>
            </a:r>
            <a:r>
              <a:rPr lang="en-GB" dirty="0"/>
              <a:t> </a:t>
            </a:r>
            <a:endParaRPr lang="sl-SI" dirty="0"/>
          </a:p>
          <a:p>
            <a:r>
              <a:rPr lang="en-GB" u="sng" dirty="0" smtClean="0">
                <a:hlinkClick r:id="rId7"/>
              </a:rPr>
              <a:t>https://</a:t>
            </a:r>
            <a:r>
              <a:rPr lang="en-GB" u="sng" dirty="0">
                <a:hlinkClick r:id="rId7"/>
              </a:rPr>
              <a:t>www.google.com/forms/about/</a:t>
            </a:r>
            <a:endParaRPr lang="sl-SI" dirty="0"/>
          </a:p>
          <a:p>
            <a:r>
              <a:rPr lang="en-GB" u="sng" dirty="0" smtClean="0">
                <a:hlinkClick r:id="rId8"/>
              </a:rPr>
              <a:t>https</a:t>
            </a:r>
            <a:r>
              <a:rPr lang="en-GB" u="sng" dirty="0">
                <a:hlinkClick r:id="rId8"/>
              </a:rPr>
              <a:t>://exam.net/</a:t>
            </a:r>
            <a:endParaRPr lang="sl-SI" dirty="0"/>
          </a:p>
          <a:p>
            <a:r>
              <a:rPr lang="en-GB" dirty="0"/>
              <a:t> </a:t>
            </a:r>
            <a:r>
              <a:rPr lang="en-GB" u="sng" dirty="0" smtClean="0">
                <a:hlinkClick r:id="rId9"/>
              </a:rPr>
              <a:t>https</a:t>
            </a:r>
            <a:r>
              <a:rPr lang="en-GB" u="sng" dirty="0">
                <a:hlinkClick r:id="rId9"/>
              </a:rPr>
              <a:t>://moodle.org</a:t>
            </a:r>
            <a:r>
              <a:rPr lang="en-GB" u="sng" dirty="0" smtClean="0">
                <a:hlinkClick r:id="rId9"/>
              </a:rPr>
              <a:t>/</a:t>
            </a:r>
            <a:r>
              <a:rPr lang="en-GB" dirty="0"/>
              <a:t> </a:t>
            </a:r>
            <a:endParaRPr lang="sl-SI" dirty="0"/>
          </a:p>
          <a:p>
            <a:r>
              <a:rPr lang="en-GB" u="sng" dirty="0">
                <a:hlinkClick r:id="rId10"/>
              </a:rPr>
              <a:t>https://kahoot.com</a:t>
            </a:r>
            <a:r>
              <a:rPr lang="en-GB" u="sng" dirty="0" smtClean="0">
                <a:hlinkClick r:id="rId10"/>
              </a:rPr>
              <a:t>/</a:t>
            </a:r>
            <a:r>
              <a:rPr lang="en-GB" dirty="0"/>
              <a:t> </a:t>
            </a:r>
            <a:endParaRPr lang="sl-SI" dirty="0"/>
          </a:p>
          <a:p>
            <a:r>
              <a:rPr lang="en-GB" u="sng" dirty="0">
                <a:hlinkClick r:id="rId11"/>
              </a:rPr>
              <a:t>https://quizizz.com</a:t>
            </a:r>
            <a:r>
              <a:rPr lang="en-GB" u="sng" dirty="0" smtClean="0">
                <a:hlinkClick r:id="rId11"/>
              </a:rPr>
              <a:t>/</a:t>
            </a:r>
            <a:endParaRPr lang="sl-SI" dirty="0"/>
          </a:p>
          <a:p>
            <a:r>
              <a:rPr lang="en-GB" u="sng" dirty="0">
                <a:hlinkClick r:id="rId12"/>
              </a:rPr>
              <a:t>https://edpuzzle.com</a:t>
            </a:r>
            <a:r>
              <a:rPr lang="en-GB" u="sng" dirty="0" smtClean="0">
                <a:hlinkClick r:id="rId12"/>
              </a:rPr>
              <a:t>/</a:t>
            </a:r>
            <a:r>
              <a:rPr lang="en-GB" dirty="0"/>
              <a:t> </a:t>
            </a:r>
            <a:endParaRPr lang="sl-SI" dirty="0"/>
          </a:p>
          <a:p>
            <a:r>
              <a:rPr lang="en-GB" u="sng" dirty="0">
                <a:hlinkClick r:id="rId13"/>
              </a:rPr>
              <a:t>https://quizlet.com</a:t>
            </a:r>
            <a:r>
              <a:rPr lang="en-GB" u="sng" dirty="0" smtClean="0">
                <a:hlinkClick r:id="rId13"/>
              </a:rPr>
              <a:t>/</a:t>
            </a:r>
            <a:endParaRPr lang="sl-SI" dirty="0"/>
          </a:p>
          <a:p>
            <a:r>
              <a:rPr lang="en-GB" u="sng" dirty="0">
                <a:hlinkClick r:id="rId14"/>
              </a:rPr>
              <a:t>https://www.socrative.com</a:t>
            </a:r>
            <a:r>
              <a:rPr lang="en-GB" u="sng" dirty="0" smtClean="0">
                <a:hlinkClick r:id="rId14"/>
              </a:rPr>
              <a:t>/</a:t>
            </a:r>
            <a:endParaRPr lang="sl-SI" u="sng" dirty="0" smtClean="0"/>
          </a:p>
          <a:p>
            <a:r>
              <a:rPr lang="en-GB" u="sng" dirty="0">
                <a:hlinkClick r:id="rId15"/>
              </a:rPr>
              <a:t>https://genial.ly</a:t>
            </a:r>
            <a:r>
              <a:rPr lang="en-GB" u="sng" dirty="0" smtClean="0">
                <a:hlinkClick r:id="rId15"/>
              </a:rPr>
              <a:t>/</a:t>
            </a:r>
            <a:endParaRPr lang="sl-SI" dirty="0"/>
          </a:p>
          <a:p>
            <a:r>
              <a:rPr lang="en-GB" u="sng" dirty="0">
                <a:hlinkClick r:id="rId16"/>
              </a:rPr>
              <a:t>https://www.thinglink.com</a:t>
            </a:r>
            <a:r>
              <a:rPr lang="en-GB" u="sng" dirty="0" smtClean="0">
                <a:hlinkClick r:id="rId16"/>
              </a:rPr>
              <a:t>/</a:t>
            </a:r>
            <a:endParaRPr lang="sl-SI" dirty="0"/>
          </a:p>
          <a:p>
            <a:r>
              <a:rPr lang="en-GB" u="sng" dirty="0">
                <a:hlinkClick r:id="rId17"/>
              </a:rPr>
              <a:t>https://www.videoscribe.co/en/</a:t>
            </a:r>
            <a:endParaRPr lang="sl-SI" dirty="0"/>
          </a:p>
          <a:p>
            <a:endParaRPr lang="sl-SI" u="sng" dirty="0" smtClean="0"/>
          </a:p>
          <a:p>
            <a:endParaRPr lang="sl-SI" dirty="0"/>
          </a:p>
          <a:p>
            <a:endParaRPr lang="en-GB" dirty="0"/>
          </a:p>
        </p:txBody>
      </p:sp>
    </p:spTree>
    <p:extLst>
      <p:ext uri="{BB962C8B-B14F-4D97-AF65-F5344CB8AC3E}">
        <p14:creationId xmlns:p14="http://schemas.microsoft.com/office/powerpoint/2010/main" val="33059590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449</TotalTime>
  <Words>877</Words>
  <Application>Microsoft Office PowerPoint</Application>
  <PresentationFormat>Širokozaslonsko</PresentationFormat>
  <Paragraphs>152</Paragraphs>
  <Slides>12</Slides>
  <Notes>11</Notes>
  <HiddenSlides>0</HiddenSlides>
  <MMClips>0</MMClips>
  <ScaleCrop>false</ScaleCrop>
  <HeadingPairs>
    <vt:vector size="6" baseType="variant">
      <vt:variant>
        <vt:lpstr>Uporabljene pisave</vt:lpstr>
      </vt:variant>
      <vt:variant>
        <vt:i4>3</vt:i4>
      </vt:variant>
      <vt:variant>
        <vt:lpstr>Tema</vt:lpstr>
      </vt:variant>
      <vt:variant>
        <vt:i4>1</vt:i4>
      </vt:variant>
      <vt:variant>
        <vt:lpstr>Naslovi diapozitivov</vt:lpstr>
      </vt:variant>
      <vt:variant>
        <vt:i4>12</vt:i4>
      </vt:variant>
    </vt:vector>
  </HeadingPairs>
  <TitlesOfParts>
    <vt:vector size="16" baseType="lpstr">
      <vt:lpstr>Arial</vt:lpstr>
      <vt:lpstr>Calibri</vt:lpstr>
      <vt:lpstr>Calibri Light</vt:lpstr>
      <vt:lpstr>Office Theme</vt:lpstr>
      <vt:lpstr>PowerPointova predstavitev</vt:lpstr>
      <vt:lpstr>Module 4:  Assessment </vt:lpstr>
      <vt:lpstr>  1. When to use remote assessment?   </vt:lpstr>
      <vt:lpstr>2. Defining assessment objectives</vt:lpstr>
      <vt:lpstr> 3. Establishing and possibly adjusting the criteria  </vt:lpstr>
      <vt:lpstr> 4. Facing technical and security issues  </vt:lpstr>
      <vt:lpstr> 4. Facing technical and security issues  SECURITY ISSUES: </vt:lpstr>
      <vt:lpstr> 5. Choosing the right assessment method and tool</vt:lpstr>
      <vt:lpstr> 5. Choosing the suitable assessment tool</vt:lpstr>
      <vt:lpstr> 6. Communicating with participants</vt:lpstr>
      <vt:lpstr> 6. Communicating with participants</vt:lpstr>
      <vt:lpstr> 7. Evaluating, scoring and giving feedback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Malone</dc:creator>
  <cp:lastModifiedBy>Tjaša Stepančič</cp:lastModifiedBy>
  <cp:revision>30</cp:revision>
  <cp:lastPrinted>2023-01-27T08:38:17Z</cp:lastPrinted>
  <dcterms:created xsi:type="dcterms:W3CDTF">2022-05-24T07:33:26Z</dcterms:created>
  <dcterms:modified xsi:type="dcterms:W3CDTF">2023-03-28T07:08:15Z</dcterms:modified>
</cp:coreProperties>
</file>