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62" r:id="rId3"/>
    <p:sldId id="277" r:id="rId4"/>
    <p:sldId id="264" r:id="rId5"/>
    <p:sldId id="269" r:id="rId6"/>
    <p:sldId id="268" r:id="rId7"/>
    <p:sldId id="265" r:id="rId8"/>
    <p:sldId id="266" r:id="rId9"/>
    <p:sldId id="267" r:id="rId10"/>
    <p:sldId id="270" r:id="rId11"/>
    <p:sldId id="271" r:id="rId12"/>
    <p:sldId id="272" r:id="rId13"/>
    <p:sldId id="273" r:id="rId14"/>
    <p:sldId id="274" r:id="rId15"/>
    <p:sldId id="27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745" autoAdjust="0"/>
    <p:restoredTop sz="94660"/>
  </p:normalViewPr>
  <p:slideViewPr>
    <p:cSldViewPr snapToGrid="0">
      <p:cViewPr varScale="1">
        <p:scale>
          <a:sx n="110" d="100"/>
          <a:sy n="110" d="100"/>
        </p:scale>
        <p:origin x="34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498C4F-DD92-4115-BE73-BF8EFEA2E072}"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850D6060-6612-4CF7-8837-80075CF86E79}">
      <dgm:prSet/>
      <dgm:spPr/>
      <dgm:t>
        <a:bodyPr/>
        <a:lstStyle/>
        <a:p>
          <a:r>
            <a:rPr lang="it-IT" b="0" i="0" baseline="0" dirty="0"/>
            <a:t>1 RISPETTO DELLE REGOLE</a:t>
          </a:r>
          <a:endParaRPr lang="en-US" dirty="0"/>
        </a:p>
      </dgm:t>
    </dgm:pt>
    <dgm:pt modelId="{DE7DFB94-0738-42E1-87DE-431375F3686A}" type="parTrans" cxnId="{7E178BCD-0C10-415D-8F5D-546F8F6FD961}">
      <dgm:prSet/>
      <dgm:spPr/>
      <dgm:t>
        <a:bodyPr/>
        <a:lstStyle/>
        <a:p>
          <a:endParaRPr lang="en-US"/>
        </a:p>
      </dgm:t>
    </dgm:pt>
    <dgm:pt modelId="{F2DF323C-2C01-4257-BF25-485E368023D6}" type="sibTrans" cxnId="{7E178BCD-0C10-415D-8F5D-546F8F6FD961}">
      <dgm:prSet/>
      <dgm:spPr/>
      <dgm:t>
        <a:bodyPr/>
        <a:lstStyle/>
        <a:p>
          <a:endParaRPr lang="en-US"/>
        </a:p>
      </dgm:t>
    </dgm:pt>
    <dgm:pt modelId="{1E8EA30B-21EF-4977-914D-AE531ECB4A4C}">
      <dgm:prSet/>
      <dgm:spPr/>
      <dgm:t>
        <a:bodyPr/>
        <a:lstStyle/>
        <a:p>
          <a:r>
            <a:rPr lang="it-IT" b="0" i="0" baseline="0"/>
            <a:t>2 RISPETTO DEGLI ALTRI</a:t>
          </a:r>
          <a:endParaRPr lang="en-US"/>
        </a:p>
      </dgm:t>
    </dgm:pt>
    <dgm:pt modelId="{AB4E78C8-7782-47E2-8794-C8D52F8B77E7}" type="parTrans" cxnId="{2AEABEC9-4341-4DCD-89C8-CF58705CB968}">
      <dgm:prSet/>
      <dgm:spPr/>
      <dgm:t>
        <a:bodyPr/>
        <a:lstStyle/>
        <a:p>
          <a:endParaRPr lang="en-US"/>
        </a:p>
      </dgm:t>
    </dgm:pt>
    <dgm:pt modelId="{25E2C4F4-EF20-4964-9903-827FCB2F9ABF}" type="sibTrans" cxnId="{2AEABEC9-4341-4DCD-89C8-CF58705CB968}">
      <dgm:prSet/>
      <dgm:spPr/>
      <dgm:t>
        <a:bodyPr/>
        <a:lstStyle/>
        <a:p>
          <a:endParaRPr lang="en-US"/>
        </a:p>
      </dgm:t>
    </dgm:pt>
    <dgm:pt modelId="{8724C877-8236-4DB5-AFE0-DEFD67C5A564}">
      <dgm:prSet/>
      <dgm:spPr/>
      <dgm:t>
        <a:bodyPr/>
        <a:lstStyle/>
        <a:p>
          <a:r>
            <a:rPr lang="it-IT" b="0" i="0" baseline="0"/>
            <a:t>3 RISPETTO PER SE STESSI</a:t>
          </a:r>
          <a:endParaRPr lang="en-US"/>
        </a:p>
      </dgm:t>
    </dgm:pt>
    <dgm:pt modelId="{DA5C8530-3AA8-48D4-B9C0-9AC3F0CD5C74}" type="parTrans" cxnId="{99273172-B8B4-4D6C-8807-A23177DD11B0}">
      <dgm:prSet/>
      <dgm:spPr/>
      <dgm:t>
        <a:bodyPr/>
        <a:lstStyle/>
        <a:p>
          <a:endParaRPr lang="en-US"/>
        </a:p>
      </dgm:t>
    </dgm:pt>
    <dgm:pt modelId="{830B8C4E-DA20-4ECB-A1C9-3E2FEA8402C7}" type="sibTrans" cxnId="{99273172-B8B4-4D6C-8807-A23177DD11B0}">
      <dgm:prSet/>
      <dgm:spPr/>
      <dgm:t>
        <a:bodyPr/>
        <a:lstStyle/>
        <a:p>
          <a:endParaRPr lang="en-US"/>
        </a:p>
      </dgm:t>
    </dgm:pt>
    <dgm:pt modelId="{03AD0250-8C55-4C64-BEBC-AFA63C949F2E}">
      <dgm:prSet/>
      <dgm:spPr/>
      <dgm:t>
        <a:bodyPr/>
        <a:lstStyle/>
        <a:p>
          <a:r>
            <a:rPr lang="it-IT" b="0" i="0" baseline="0"/>
            <a:t>4 VALORIZZAZIONE DELLE DIVERSITÀ E DELLE UNICITÀ</a:t>
          </a:r>
          <a:endParaRPr lang="en-US"/>
        </a:p>
      </dgm:t>
    </dgm:pt>
    <dgm:pt modelId="{8C24ECF3-A069-4AA2-82F9-B6C59D47353A}" type="parTrans" cxnId="{8583C006-74AD-416F-A76B-C59DEFA6F721}">
      <dgm:prSet/>
      <dgm:spPr/>
      <dgm:t>
        <a:bodyPr/>
        <a:lstStyle/>
        <a:p>
          <a:endParaRPr lang="en-US"/>
        </a:p>
      </dgm:t>
    </dgm:pt>
    <dgm:pt modelId="{15F14537-7AA9-49FA-8FC1-0306BCE3445E}" type="sibTrans" cxnId="{8583C006-74AD-416F-A76B-C59DEFA6F721}">
      <dgm:prSet/>
      <dgm:spPr/>
      <dgm:t>
        <a:bodyPr/>
        <a:lstStyle/>
        <a:p>
          <a:endParaRPr lang="en-US"/>
        </a:p>
      </dgm:t>
    </dgm:pt>
    <dgm:pt modelId="{1317D768-5AF5-43DF-A8BE-25382E8AA9D7}">
      <dgm:prSet/>
      <dgm:spPr/>
      <dgm:t>
        <a:bodyPr/>
        <a:lstStyle/>
        <a:p>
          <a:r>
            <a:rPr lang="it-IT" b="0" i="0" baseline="0"/>
            <a:t>5 FRATELLANZA SPORTIVA</a:t>
          </a:r>
          <a:endParaRPr lang="en-US"/>
        </a:p>
      </dgm:t>
    </dgm:pt>
    <dgm:pt modelId="{686257F8-1E01-4B56-842E-7FB0E8A614B6}" type="parTrans" cxnId="{4D9FB0B9-80FF-4B71-B30F-87702B5500C2}">
      <dgm:prSet/>
      <dgm:spPr/>
      <dgm:t>
        <a:bodyPr/>
        <a:lstStyle/>
        <a:p>
          <a:endParaRPr lang="en-US"/>
        </a:p>
      </dgm:t>
    </dgm:pt>
    <dgm:pt modelId="{BA9A32AA-3DE6-4E05-B931-A4786E693E9F}" type="sibTrans" cxnId="{4D9FB0B9-80FF-4B71-B30F-87702B5500C2}">
      <dgm:prSet/>
      <dgm:spPr/>
      <dgm:t>
        <a:bodyPr/>
        <a:lstStyle/>
        <a:p>
          <a:endParaRPr lang="en-US"/>
        </a:p>
      </dgm:t>
    </dgm:pt>
    <dgm:pt modelId="{13DFE871-F1D2-4708-B1ED-286267A86B84}">
      <dgm:prSet/>
      <dgm:spPr/>
      <dgm:t>
        <a:bodyPr/>
        <a:lstStyle/>
        <a:p>
          <a:r>
            <a:rPr lang="it-IT" b="0" i="0" baseline="0"/>
            <a:t>6 LEALTÀ SPORTIVA</a:t>
          </a:r>
          <a:endParaRPr lang="en-US"/>
        </a:p>
      </dgm:t>
    </dgm:pt>
    <dgm:pt modelId="{298E68CB-F490-409B-B3FA-C344017701C6}" type="parTrans" cxnId="{8445F0B0-3AF4-4543-B12D-6B5D0E5774C4}">
      <dgm:prSet/>
      <dgm:spPr/>
      <dgm:t>
        <a:bodyPr/>
        <a:lstStyle/>
        <a:p>
          <a:endParaRPr lang="en-US"/>
        </a:p>
      </dgm:t>
    </dgm:pt>
    <dgm:pt modelId="{FEDE107D-F500-442F-AC9B-2DDBF1261971}" type="sibTrans" cxnId="{8445F0B0-3AF4-4543-B12D-6B5D0E5774C4}">
      <dgm:prSet/>
      <dgm:spPr/>
      <dgm:t>
        <a:bodyPr/>
        <a:lstStyle/>
        <a:p>
          <a:endParaRPr lang="en-US"/>
        </a:p>
      </dgm:t>
    </dgm:pt>
    <dgm:pt modelId="{BC818D17-94E9-47D5-96B7-837D3F2AE9D8}">
      <dgm:prSet/>
      <dgm:spPr/>
      <dgm:t>
        <a:bodyPr/>
        <a:lstStyle/>
        <a:p>
          <a:r>
            <a:rPr lang="it-IT" b="0" i="0" baseline="0"/>
            <a:t>7 IMPARARE DALLA SCONFITTA</a:t>
          </a:r>
          <a:endParaRPr lang="en-US"/>
        </a:p>
      </dgm:t>
    </dgm:pt>
    <dgm:pt modelId="{0179CEBD-B4EB-4786-8B2F-9759537893CF}" type="parTrans" cxnId="{11687618-8E8D-46A6-84ED-3838D677CEEC}">
      <dgm:prSet/>
      <dgm:spPr/>
      <dgm:t>
        <a:bodyPr/>
        <a:lstStyle/>
        <a:p>
          <a:endParaRPr lang="en-US"/>
        </a:p>
      </dgm:t>
    </dgm:pt>
    <dgm:pt modelId="{1DCF46C6-447F-4793-9F7A-10116C513690}" type="sibTrans" cxnId="{11687618-8E8D-46A6-84ED-3838D677CEEC}">
      <dgm:prSet/>
      <dgm:spPr/>
      <dgm:t>
        <a:bodyPr/>
        <a:lstStyle/>
        <a:p>
          <a:endParaRPr lang="en-US"/>
        </a:p>
      </dgm:t>
    </dgm:pt>
    <dgm:pt modelId="{13411F31-BAFC-4FF1-821D-F215251560CE}">
      <dgm:prSet/>
      <dgm:spPr/>
      <dgm:t>
        <a:bodyPr/>
        <a:lstStyle/>
        <a:p>
          <a:r>
            <a:rPr lang="it-IT" b="0" i="0" baseline="0"/>
            <a:t>8 GIOCO PER DIVERTIMENTO</a:t>
          </a:r>
          <a:endParaRPr lang="en-US"/>
        </a:p>
      </dgm:t>
    </dgm:pt>
    <dgm:pt modelId="{68D0E0AC-B315-4230-AA89-7A57DB9F405D}" type="parTrans" cxnId="{71146037-2FC8-4844-9D0F-13CB6DE727FF}">
      <dgm:prSet/>
      <dgm:spPr/>
      <dgm:t>
        <a:bodyPr/>
        <a:lstStyle/>
        <a:p>
          <a:endParaRPr lang="en-US"/>
        </a:p>
      </dgm:t>
    </dgm:pt>
    <dgm:pt modelId="{B9E94705-0F52-42BD-A8E1-9ECEA5B05E53}" type="sibTrans" cxnId="{71146037-2FC8-4844-9D0F-13CB6DE727FF}">
      <dgm:prSet/>
      <dgm:spPr/>
      <dgm:t>
        <a:bodyPr/>
        <a:lstStyle/>
        <a:p>
          <a:endParaRPr lang="en-US"/>
        </a:p>
      </dgm:t>
    </dgm:pt>
    <dgm:pt modelId="{76B26B66-0C64-4D9B-A89F-CA6AE8B64498}">
      <dgm:prSet/>
      <dgm:spPr/>
      <dgm:t>
        <a:bodyPr/>
        <a:lstStyle/>
        <a:p>
          <a:r>
            <a:rPr lang="it-IT" b="0" i="0" baseline="0"/>
            <a:t>9 NON VIOLENZA</a:t>
          </a:r>
          <a:endParaRPr lang="en-US"/>
        </a:p>
      </dgm:t>
    </dgm:pt>
    <dgm:pt modelId="{63653067-070F-40F5-9FB4-1BCD30EC14C6}" type="parTrans" cxnId="{100609F8-CA73-4101-88E6-992137161AA0}">
      <dgm:prSet/>
      <dgm:spPr/>
      <dgm:t>
        <a:bodyPr/>
        <a:lstStyle/>
        <a:p>
          <a:endParaRPr lang="en-US"/>
        </a:p>
      </dgm:t>
    </dgm:pt>
    <dgm:pt modelId="{ED01CD9B-44BF-467B-9E89-9856CF141E91}" type="sibTrans" cxnId="{100609F8-CA73-4101-88E6-992137161AA0}">
      <dgm:prSet/>
      <dgm:spPr/>
      <dgm:t>
        <a:bodyPr/>
        <a:lstStyle/>
        <a:p>
          <a:endParaRPr lang="en-US"/>
        </a:p>
      </dgm:t>
    </dgm:pt>
    <dgm:pt modelId="{CC1C8C0E-D07D-4DC8-B5BE-831AC36B3932}">
      <dgm:prSet/>
      <dgm:spPr/>
      <dgm:t>
        <a:bodyPr/>
        <a:lstStyle/>
        <a:p>
          <a:r>
            <a:rPr lang="it-IT" b="0" i="0" baseline="0"/>
            <a:t>10 BUON ESEMPIO</a:t>
          </a:r>
          <a:endParaRPr lang="en-US"/>
        </a:p>
      </dgm:t>
    </dgm:pt>
    <dgm:pt modelId="{8DC0B7C7-0CE4-4A59-AF98-14B80140167A}" type="parTrans" cxnId="{8AD1F317-E5EB-4F26-B352-1E53DA889842}">
      <dgm:prSet/>
      <dgm:spPr/>
      <dgm:t>
        <a:bodyPr/>
        <a:lstStyle/>
        <a:p>
          <a:endParaRPr lang="en-US"/>
        </a:p>
      </dgm:t>
    </dgm:pt>
    <dgm:pt modelId="{C6F7E2D4-684A-456A-A2F2-5BB2799F4E40}" type="sibTrans" cxnId="{8AD1F317-E5EB-4F26-B352-1E53DA889842}">
      <dgm:prSet/>
      <dgm:spPr/>
      <dgm:t>
        <a:bodyPr/>
        <a:lstStyle/>
        <a:p>
          <a:endParaRPr lang="en-US"/>
        </a:p>
      </dgm:t>
    </dgm:pt>
    <dgm:pt modelId="{0BF00B51-7ABD-427E-B730-6D4C071F289F}" type="pres">
      <dgm:prSet presAssocID="{6C498C4F-DD92-4115-BE73-BF8EFEA2E072}" presName="linear" presStyleCnt="0">
        <dgm:presLayoutVars>
          <dgm:animLvl val="lvl"/>
          <dgm:resizeHandles val="exact"/>
        </dgm:presLayoutVars>
      </dgm:prSet>
      <dgm:spPr/>
    </dgm:pt>
    <dgm:pt modelId="{2347A212-562D-4688-910F-C6467F0EB8DA}" type="pres">
      <dgm:prSet presAssocID="{850D6060-6612-4CF7-8837-80075CF86E79}" presName="parentText" presStyleLbl="node1" presStyleIdx="0" presStyleCnt="10">
        <dgm:presLayoutVars>
          <dgm:chMax val="0"/>
          <dgm:bulletEnabled val="1"/>
        </dgm:presLayoutVars>
      </dgm:prSet>
      <dgm:spPr/>
    </dgm:pt>
    <dgm:pt modelId="{979329B4-AF6F-4C4D-A0BA-F1217E90906F}" type="pres">
      <dgm:prSet presAssocID="{F2DF323C-2C01-4257-BF25-485E368023D6}" presName="spacer" presStyleCnt="0"/>
      <dgm:spPr/>
    </dgm:pt>
    <dgm:pt modelId="{E0702BE4-577D-4285-9BAA-AA9525FF259D}" type="pres">
      <dgm:prSet presAssocID="{1E8EA30B-21EF-4977-914D-AE531ECB4A4C}" presName="parentText" presStyleLbl="node1" presStyleIdx="1" presStyleCnt="10">
        <dgm:presLayoutVars>
          <dgm:chMax val="0"/>
          <dgm:bulletEnabled val="1"/>
        </dgm:presLayoutVars>
      </dgm:prSet>
      <dgm:spPr/>
    </dgm:pt>
    <dgm:pt modelId="{A6978A1D-7B3F-4CA3-81D2-0F6403343D1B}" type="pres">
      <dgm:prSet presAssocID="{25E2C4F4-EF20-4964-9903-827FCB2F9ABF}" presName="spacer" presStyleCnt="0"/>
      <dgm:spPr/>
    </dgm:pt>
    <dgm:pt modelId="{C518E8F9-96D7-43A5-9A25-6439AF86EA57}" type="pres">
      <dgm:prSet presAssocID="{8724C877-8236-4DB5-AFE0-DEFD67C5A564}" presName="parentText" presStyleLbl="node1" presStyleIdx="2" presStyleCnt="10">
        <dgm:presLayoutVars>
          <dgm:chMax val="0"/>
          <dgm:bulletEnabled val="1"/>
        </dgm:presLayoutVars>
      </dgm:prSet>
      <dgm:spPr/>
    </dgm:pt>
    <dgm:pt modelId="{5A0A280D-4000-4F8F-93F8-D6A75C81C59A}" type="pres">
      <dgm:prSet presAssocID="{830B8C4E-DA20-4ECB-A1C9-3E2FEA8402C7}" presName="spacer" presStyleCnt="0"/>
      <dgm:spPr/>
    </dgm:pt>
    <dgm:pt modelId="{BC0934B8-2D14-4B41-84F8-0155A6581D74}" type="pres">
      <dgm:prSet presAssocID="{03AD0250-8C55-4C64-BEBC-AFA63C949F2E}" presName="parentText" presStyleLbl="node1" presStyleIdx="3" presStyleCnt="10">
        <dgm:presLayoutVars>
          <dgm:chMax val="0"/>
          <dgm:bulletEnabled val="1"/>
        </dgm:presLayoutVars>
      </dgm:prSet>
      <dgm:spPr/>
    </dgm:pt>
    <dgm:pt modelId="{E0EAFD88-D3D3-4402-A548-9749041CF694}" type="pres">
      <dgm:prSet presAssocID="{15F14537-7AA9-49FA-8FC1-0306BCE3445E}" presName="spacer" presStyleCnt="0"/>
      <dgm:spPr/>
    </dgm:pt>
    <dgm:pt modelId="{16804A4E-018D-4CC3-825F-53D61B5B7B37}" type="pres">
      <dgm:prSet presAssocID="{1317D768-5AF5-43DF-A8BE-25382E8AA9D7}" presName="parentText" presStyleLbl="node1" presStyleIdx="4" presStyleCnt="10">
        <dgm:presLayoutVars>
          <dgm:chMax val="0"/>
          <dgm:bulletEnabled val="1"/>
        </dgm:presLayoutVars>
      </dgm:prSet>
      <dgm:spPr/>
    </dgm:pt>
    <dgm:pt modelId="{9E6D019B-0E70-4006-8377-A6FE24E4FF5D}" type="pres">
      <dgm:prSet presAssocID="{BA9A32AA-3DE6-4E05-B931-A4786E693E9F}" presName="spacer" presStyleCnt="0"/>
      <dgm:spPr/>
    </dgm:pt>
    <dgm:pt modelId="{C6025C51-E299-4F16-8924-A357AB1B1B4D}" type="pres">
      <dgm:prSet presAssocID="{13DFE871-F1D2-4708-B1ED-286267A86B84}" presName="parentText" presStyleLbl="node1" presStyleIdx="5" presStyleCnt="10">
        <dgm:presLayoutVars>
          <dgm:chMax val="0"/>
          <dgm:bulletEnabled val="1"/>
        </dgm:presLayoutVars>
      </dgm:prSet>
      <dgm:spPr/>
    </dgm:pt>
    <dgm:pt modelId="{5A7E1C01-4D26-4610-8435-C9316E4AD391}" type="pres">
      <dgm:prSet presAssocID="{FEDE107D-F500-442F-AC9B-2DDBF1261971}" presName="spacer" presStyleCnt="0"/>
      <dgm:spPr/>
    </dgm:pt>
    <dgm:pt modelId="{97E28B68-59F6-401F-BFC5-77A83A915DEC}" type="pres">
      <dgm:prSet presAssocID="{BC818D17-94E9-47D5-96B7-837D3F2AE9D8}" presName="parentText" presStyleLbl="node1" presStyleIdx="6" presStyleCnt="10">
        <dgm:presLayoutVars>
          <dgm:chMax val="0"/>
          <dgm:bulletEnabled val="1"/>
        </dgm:presLayoutVars>
      </dgm:prSet>
      <dgm:spPr/>
    </dgm:pt>
    <dgm:pt modelId="{4C2B2ED8-0593-45E9-89BF-53A26F829459}" type="pres">
      <dgm:prSet presAssocID="{1DCF46C6-447F-4793-9F7A-10116C513690}" presName="spacer" presStyleCnt="0"/>
      <dgm:spPr/>
    </dgm:pt>
    <dgm:pt modelId="{17972E0C-BAE0-407C-953C-0C9DF780DFDF}" type="pres">
      <dgm:prSet presAssocID="{13411F31-BAFC-4FF1-821D-F215251560CE}" presName="parentText" presStyleLbl="node1" presStyleIdx="7" presStyleCnt="10">
        <dgm:presLayoutVars>
          <dgm:chMax val="0"/>
          <dgm:bulletEnabled val="1"/>
        </dgm:presLayoutVars>
      </dgm:prSet>
      <dgm:spPr/>
    </dgm:pt>
    <dgm:pt modelId="{0A66241E-178D-4D3E-A983-2155C58D8D49}" type="pres">
      <dgm:prSet presAssocID="{B9E94705-0F52-42BD-A8E1-9ECEA5B05E53}" presName="spacer" presStyleCnt="0"/>
      <dgm:spPr/>
    </dgm:pt>
    <dgm:pt modelId="{50305EB4-47C2-465A-BB84-66AE4B4E8252}" type="pres">
      <dgm:prSet presAssocID="{76B26B66-0C64-4D9B-A89F-CA6AE8B64498}" presName="parentText" presStyleLbl="node1" presStyleIdx="8" presStyleCnt="10">
        <dgm:presLayoutVars>
          <dgm:chMax val="0"/>
          <dgm:bulletEnabled val="1"/>
        </dgm:presLayoutVars>
      </dgm:prSet>
      <dgm:spPr/>
    </dgm:pt>
    <dgm:pt modelId="{4DA4300C-D755-4005-B0BA-1EE742C6DAE4}" type="pres">
      <dgm:prSet presAssocID="{ED01CD9B-44BF-467B-9E89-9856CF141E91}" presName="spacer" presStyleCnt="0"/>
      <dgm:spPr/>
    </dgm:pt>
    <dgm:pt modelId="{9BB0A478-A420-413A-8697-F47601495C1F}" type="pres">
      <dgm:prSet presAssocID="{CC1C8C0E-D07D-4DC8-B5BE-831AC36B3932}" presName="parentText" presStyleLbl="node1" presStyleIdx="9" presStyleCnt="10">
        <dgm:presLayoutVars>
          <dgm:chMax val="0"/>
          <dgm:bulletEnabled val="1"/>
        </dgm:presLayoutVars>
      </dgm:prSet>
      <dgm:spPr/>
    </dgm:pt>
  </dgm:ptLst>
  <dgm:cxnLst>
    <dgm:cxn modelId="{8583C006-74AD-416F-A76B-C59DEFA6F721}" srcId="{6C498C4F-DD92-4115-BE73-BF8EFEA2E072}" destId="{03AD0250-8C55-4C64-BEBC-AFA63C949F2E}" srcOrd="3" destOrd="0" parTransId="{8C24ECF3-A069-4AA2-82F9-B6C59D47353A}" sibTransId="{15F14537-7AA9-49FA-8FC1-0306BCE3445E}"/>
    <dgm:cxn modelId="{02B24007-0A44-4873-9DE0-99A904E3FCC7}" type="presOf" srcId="{850D6060-6612-4CF7-8837-80075CF86E79}" destId="{2347A212-562D-4688-910F-C6467F0EB8DA}" srcOrd="0" destOrd="0" presId="urn:microsoft.com/office/officeart/2005/8/layout/vList2"/>
    <dgm:cxn modelId="{87B1A110-DC4D-4C66-83A1-5246A95F3F13}" type="presOf" srcId="{BC818D17-94E9-47D5-96B7-837D3F2AE9D8}" destId="{97E28B68-59F6-401F-BFC5-77A83A915DEC}" srcOrd="0" destOrd="0" presId="urn:microsoft.com/office/officeart/2005/8/layout/vList2"/>
    <dgm:cxn modelId="{8AD1F317-E5EB-4F26-B352-1E53DA889842}" srcId="{6C498C4F-DD92-4115-BE73-BF8EFEA2E072}" destId="{CC1C8C0E-D07D-4DC8-B5BE-831AC36B3932}" srcOrd="9" destOrd="0" parTransId="{8DC0B7C7-0CE4-4A59-AF98-14B80140167A}" sibTransId="{C6F7E2D4-684A-456A-A2F2-5BB2799F4E40}"/>
    <dgm:cxn modelId="{11687618-8E8D-46A6-84ED-3838D677CEEC}" srcId="{6C498C4F-DD92-4115-BE73-BF8EFEA2E072}" destId="{BC818D17-94E9-47D5-96B7-837D3F2AE9D8}" srcOrd="6" destOrd="0" parTransId="{0179CEBD-B4EB-4786-8B2F-9759537893CF}" sibTransId="{1DCF46C6-447F-4793-9F7A-10116C513690}"/>
    <dgm:cxn modelId="{71146037-2FC8-4844-9D0F-13CB6DE727FF}" srcId="{6C498C4F-DD92-4115-BE73-BF8EFEA2E072}" destId="{13411F31-BAFC-4FF1-821D-F215251560CE}" srcOrd="7" destOrd="0" parTransId="{68D0E0AC-B315-4230-AA89-7A57DB9F405D}" sibTransId="{B9E94705-0F52-42BD-A8E1-9ECEA5B05E53}"/>
    <dgm:cxn modelId="{9F48B43D-2EC3-47C8-A310-70DF5C003853}" type="presOf" srcId="{13411F31-BAFC-4FF1-821D-F215251560CE}" destId="{17972E0C-BAE0-407C-953C-0C9DF780DFDF}" srcOrd="0" destOrd="0" presId="urn:microsoft.com/office/officeart/2005/8/layout/vList2"/>
    <dgm:cxn modelId="{7D0C593F-2047-4FCB-B754-C792DCF26721}" type="presOf" srcId="{8724C877-8236-4DB5-AFE0-DEFD67C5A564}" destId="{C518E8F9-96D7-43A5-9A25-6439AF86EA57}" srcOrd="0" destOrd="0" presId="urn:microsoft.com/office/officeart/2005/8/layout/vList2"/>
    <dgm:cxn modelId="{EFFF9D4C-C0E3-45C8-9E31-20124DE9390A}" type="presOf" srcId="{76B26B66-0C64-4D9B-A89F-CA6AE8B64498}" destId="{50305EB4-47C2-465A-BB84-66AE4B4E8252}" srcOrd="0" destOrd="0" presId="urn:microsoft.com/office/officeart/2005/8/layout/vList2"/>
    <dgm:cxn modelId="{99273172-B8B4-4D6C-8807-A23177DD11B0}" srcId="{6C498C4F-DD92-4115-BE73-BF8EFEA2E072}" destId="{8724C877-8236-4DB5-AFE0-DEFD67C5A564}" srcOrd="2" destOrd="0" parTransId="{DA5C8530-3AA8-48D4-B9C0-9AC3F0CD5C74}" sibTransId="{830B8C4E-DA20-4ECB-A1C9-3E2FEA8402C7}"/>
    <dgm:cxn modelId="{C1CA6789-EC22-4DE6-A468-FA0B2EEAFB06}" type="presOf" srcId="{03AD0250-8C55-4C64-BEBC-AFA63C949F2E}" destId="{BC0934B8-2D14-4B41-84F8-0155A6581D74}" srcOrd="0" destOrd="0" presId="urn:microsoft.com/office/officeart/2005/8/layout/vList2"/>
    <dgm:cxn modelId="{6263FCA4-0315-4169-9990-3B9ED67692D2}" type="presOf" srcId="{CC1C8C0E-D07D-4DC8-B5BE-831AC36B3932}" destId="{9BB0A478-A420-413A-8697-F47601495C1F}" srcOrd="0" destOrd="0" presId="urn:microsoft.com/office/officeart/2005/8/layout/vList2"/>
    <dgm:cxn modelId="{0B8398AF-2908-48CD-BD9C-A324DE2EC20B}" type="presOf" srcId="{6C498C4F-DD92-4115-BE73-BF8EFEA2E072}" destId="{0BF00B51-7ABD-427E-B730-6D4C071F289F}" srcOrd="0" destOrd="0" presId="urn:microsoft.com/office/officeart/2005/8/layout/vList2"/>
    <dgm:cxn modelId="{8445F0B0-3AF4-4543-B12D-6B5D0E5774C4}" srcId="{6C498C4F-DD92-4115-BE73-BF8EFEA2E072}" destId="{13DFE871-F1D2-4708-B1ED-286267A86B84}" srcOrd="5" destOrd="0" parTransId="{298E68CB-F490-409B-B3FA-C344017701C6}" sibTransId="{FEDE107D-F500-442F-AC9B-2DDBF1261971}"/>
    <dgm:cxn modelId="{4D9FB0B9-80FF-4B71-B30F-87702B5500C2}" srcId="{6C498C4F-DD92-4115-BE73-BF8EFEA2E072}" destId="{1317D768-5AF5-43DF-A8BE-25382E8AA9D7}" srcOrd="4" destOrd="0" parTransId="{686257F8-1E01-4B56-842E-7FB0E8A614B6}" sibTransId="{BA9A32AA-3DE6-4E05-B931-A4786E693E9F}"/>
    <dgm:cxn modelId="{2AEABEC9-4341-4DCD-89C8-CF58705CB968}" srcId="{6C498C4F-DD92-4115-BE73-BF8EFEA2E072}" destId="{1E8EA30B-21EF-4977-914D-AE531ECB4A4C}" srcOrd="1" destOrd="0" parTransId="{AB4E78C8-7782-47E2-8794-C8D52F8B77E7}" sibTransId="{25E2C4F4-EF20-4964-9903-827FCB2F9ABF}"/>
    <dgm:cxn modelId="{7E178BCD-0C10-415D-8F5D-546F8F6FD961}" srcId="{6C498C4F-DD92-4115-BE73-BF8EFEA2E072}" destId="{850D6060-6612-4CF7-8837-80075CF86E79}" srcOrd="0" destOrd="0" parTransId="{DE7DFB94-0738-42E1-87DE-431375F3686A}" sibTransId="{F2DF323C-2C01-4257-BF25-485E368023D6}"/>
    <dgm:cxn modelId="{9D5601DB-5AE7-4B5F-8494-4B5C6C146F90}" type="presOf" srcId="{13DFE871-F1D2-4708-B1ED-286267A86B84}" destId="{C6025C51-E299-4F16-8924-A357AB1B1B4D}" srcOrd="0" destOrd="0" presId="urn:microsoft.com/office/officeart/2005/8/layout/vList2"/>
    <dgm:cxn modelId="{34828FDC-FD4B-4826-B151-8574A4842511}" type="presOf" srcId="{1317D768-5AF5-43DF-A8BE-25382E8AA9D7}" destId="{16804A4E-018D-4CC3-825F-53D61B5B7B37}" srcOrd="0" destOrd="0" presId="urn:microsoft.com/office/officeart/2005/8/layout/vList2"/>
    <dgm:cxn modelId="{100609F8-CA73-4101-88E6-992137161AA0}" srcId="{6C498C4F-DD92-4115-BE73-BF8EFEA2E072}" destId="{76B26B66-0C64-4D9B-A89F-CA6AE8B64498}" srcOrd="8" destOrd="0" parTransId="{63653067-070F-40F5-9FB4-1BCD30EC14C6}" sibTransId="{ED01CD9B-44BF-467B-9E89-9856CF141E91}"/>
    <dgm:cxn modelId="{A11E73FF-E3E5-491B-9BE3-EB1458C8E1A9}" type="presOf" srcId="{1E8EA30B-21EF-4977-914D-AE531ECB4A4C}" destId="{E0702BE4-577D-4285-9BAA-AA9525FF259D}" srcOrd="0" destOrd="0" presId="urn:microsoft.com/office/officeart/2005/8/layout/vList2"/>
    <dgm:cxn modelId="{FFD7C44A-1B90-403A-9EAF-4AC2DE9D66F1}" type="presParOf" srcId="{0BF00B51-7ABD-427E-B730-6D4C071F289F}" destId="{2347A212-562D-4688-910F-C6467F0EB8DA}" srcOrd="0" destOrd="0" presId="urn:microsoft.com/office/officeart/2005/8/layout/vList2"/>
    <dgm:cxn modelId="{BE7A0ECF-2ECA-4B9D-844D-76E8883A3642}" type="presParOf" srcId="{0BF00B51-7ABD-427E-B730-6D4C071F289F}" destId="{979329B4-AF6F-4C4D-A0BA-F1217E90906F}" srcOrd="1" destOrd="0" presId="urn:microsoft.com/office/officeart/2005/8/layout/vList2"/>
    <dgm:cxn modelId="{6024549C-6EF1-4C2B-BD0A-030377040A60}" type="presParOf" srcId="{0BF00B51-7ABD-427E-B730-6D4C071F289F}" destId="{E0702BE4-577D-4285-9BAA-AA9525FF259D}" srcOrd="2" destOrd="0" presId="urn:microsoft.com/office/officeart/2005/8/layout/vList2"/>
    <dgm:cxn modelId="{1DAD78F4-D740-4BD1-86DE-352D3099944B}" type="presParOf" srcId="{0BF00B51-7ABD-427E-B730-6D4C071F289F}" destId="{A6978A1D-7B3F-4CA3-81D2-0F6403343D1B}" srcOrd="3" destOrd="0" presId="urn:microsoft.com/office/officeart/2005/8/layout/vList2"/>
    <dgm:cxn modelId="{014FBEE7-8F9A-4568-AD43-A7D02CF18133}" type="presParOf" srcId="{0BF00B51-7ABD-427E-B730-6D4C071F289F}" destId="{C518E8F9-96D7-43A5-9A25-6439AF86EA57}" srcOrd="4" destOrd="0" presId="urn:microsoft.com/office/officeart/2005/8/layout/vList2"/>
    <dgm:cxn modelId="{747A9B17-BF21-4B99-B7B3-A50F7715002C}" type="presParOf" srcId="{0BF00B51-7ABD-427E-B730-6D4C071F289F}" destId="{5A0A280D-4000-4F8F-93F8-D6A75C81C59A}" srcOrd="5" destOrd="0" presId="urn:microsoft.com/office/officeart/2005/8/layout/vList2"/>
    <dgm:cxn modelId="{08964F85-39CE-4AF4-9C73-A6A3D9B3B826}" type="presParOf" srcId="{0BF00B51-7ABD-427E-B730-6D4C071F289F}" destId="{BC0934B8-2D14-4B41-84F8-0155A6581D74}" srcOrd="6" destOrd="0" presId="urn:microsoft.com/office/officeart/2005/8/layout/vList2"/>
    <dgm:cxn modelId="{A2271CD5-0A48-4A9E-9BF3-8CE4ACF42D8C}" type="presParOf" srcId="{0BF00B51-7ABD-427E-B730-6D4C071F289F}" destId="{E0EAFD88-D3D3-4402-A548-9749041CF694}" srcOrd="7" destOrd="0" presId="urn:microsoft.com/office/officeart/2005/8/layout/vList2"/>
    <dgm:cxn modelId="{7A9E3F69-4B9C-4A8E-B1D4-1215DCD1A0E9}" type="presParOf" srcId="{0BF00B51-7ABD-427E-B730-6D4C071F289F}" destId="{16804A4E-018D-4CC3-825F-53D61B5B7B37}" srcOrd="8" destOrd="0" presId="urn:microsoft.com/office/officeart/2005/8/layout/vList2"/>
    <dgm:cxn modelId="{D84279CC-E67B-4C7E-8D54-E2C7EFD85986}" type="presParOf" srcId="{0BF00B51-7ABD-427E-B730-6D4C071F289F}" destId="{9E6D019B-0E70-4006-8377-A6FE24E4FF5D}" srcOrd="9" destOrd="0" presId="urn:microsoft.com/office/officeart/2005/8/layout/vList2"/>
    <dgm:cxn modelId="{69F70ED1-FB02-44EE-A26F-3CF501958581}" type="presParOf" srcId="{0BF00B51-7ABD-427E-B730-6D4C071F289F}" destId="{C6025C51-E299-4F16-8924-A357AB1B1B4D}" srcOrd="10" destOrd="0" presId="urn:microsoft.com/office/officeart/2005/8/layout/vList2"/>
    <dgm:cxn modelId="{5302E3BA-E198-4685-86B3-4B2036EFEC53}" type="presParOf" srcId="{0BF00B51-7ABD-427E-B730-6D4C071F289F}" destId="{5A7E1C01-4D26-4610-8435-C9316E4AD391}" srcOrd="11" destOrd="0" presId="urn:microsoft.com/office/officeart/2005/8/layout/vList2"/>
    <dgm:cxn modelId="{314D4701-F53A-4ABB-B85C-4888AC4A1827}" type="presParOf" srcId="{0BF00B51-7ABD-427E-B730-6D4C071F289F}" destId="{97E28B68-59F6-401F-BFC5-77A83A915DEC}" srcOrd="12" destOrd="0" presId="urn:microsoft.com/office/officeart/2005/8/layout/vList2"/>
    <dgm:cxn modelId="{F7CD39CD-48A6-490C-BCBB-731D351C5CA2}" type="presParOf" srcId="{0BF00B51-7ABD-427E-B730-6D4C071F289F}" destId="{4C2B2ED8-0593-45E9-89BF-53A26F829459}" srcOrd="13" destOrd="0" presId="urn:microsoft.com/office/officeart/2005/8/layout/vList2"/>
    <dgm:cxn modelId="{C43861BE-FDA1-40DA-A8CB-4A8DB42A744B}" type="presParOf" srcId="{0BF00B51-7ABD-427E-B730-6D4C071F289F}" destId="{17972E0C-BAE0-407C-953C-0C9DF780DFDF}" srcOrd="14" destOrd="0" presId="urn:microsoft.com/office/officeart/2005/8/layout/vList2"/>
    <dgm:cxn modelId="{01648A59-1F3F-43FD-BFBF-F15144BE5A3B}" type="presParOf" srcId="{0BF00B51-7ABD-427E-B730-6D4C071F289F}" destId="{0A66241E-178D-4D3E-A983-2155C58D8D49}" srcOrd="15" destOrd="0" presId="urn:microsoft.com/office/officeart/2005/8/layout/vList2"/>
    <dgm:cxn modelId="{C6595D63-4CD5-47B5-A370-1025412943A7}" type="presParOf" srcId="{0BF00B51-7ABD-427E-B730-6D4C071F289F}" destId="{50305EB4-47C2-465A-BB84-66AE4B4E8252}" srcOrd="16" destOrd="0" presId="urn:microsoft.com/office/officeart/2005/8/layout/vList2"/>
    <dgm:cxn modelId="{FB8F2D4D-0EBA-4C73-8BC5-123E90455290}" type="presParOf" srcId="{0BF00B51-7ABD-427E-B730-6D4C071F289F}" destId="{4DA4300C-D755-4005-B0BA-1EE742C6DAE4}" srcOrd="17" destOrd="0" presId="urn:microsoft.com/office/officeart/2005/8/layout/vList2"/>
    <dgm:cxn modelId="{01CA6E01-2105-4FE1-A1B2-CAF4A327C144}" type="presParOf" srcId="{0BF00B51-7ABD-427E-B730-6D4C071F289F}" destId="{9BB0A478-A420-413A-8697-F47601495C1F}" srcOrd="1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47A212-562D-4688-910F-C6467F0EB8DA}">
      <dsp:nvSpPr>
        <dsp:cNvPr id="0" name=""/>
        <dsp:cNvSpPr/>
      </dsp:nvSpPr>
      <dsp:spPr>
        <a:xfrm>
          <a:off x="0" y="94643"/>
          <a:ext cx="6263640" cy="4797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it-IT" sz="2000" b="0" i="0" kern="1200" baseline="0" dirty="0"/>
            <a:t>1 RISPETTO DELLE REGOLE</a:t>
          </a:r>
          <a:endParaRPr lang="en-US" sz="2000" kern="1200" dirty="0"/>
        </a:p>
      </dsp:txBody>
      <dsp:txXfrm>
        <a:off x="23417" y="118060"/>
        <a:ext cx="6216806" cy="432866"/>
      </dsp:txXfrm>
    </dsp:sp>
    <dsp:sp modelId="{E0702BE4-577D-4285-9BAA-AA9525FF259D}">
      <dsp:nvSpPr>
        <dsp:cNvPr id="0" name=""/>
        <dsp:cNvSpPr/>
      </dsp:nvSpPr>
      <dsp:spPr>
        <a:xfrm>
          <a:off x="0" y="631943"/>
          <a:ext cx="6263640" cy="479700"/>
        </a:xfrm>
        <a:prstGeom prst="roundRect">
          <a:avLst/>
        </a:prstGeom>
        <a:solidFill>
          <a:schemeClr val="accent5">
            <a:hueOff val="-750949"/>
            <a:satOff val="-1935"/>
            <a:lumOff val="-1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it-IT" sz="2000" b="0" i="0" kern="1200" baseline="0"/>
            <a:t>2 RISPETTO DEGLI ALTRI</a:t>
          </a:r>
          <a:endParaRPr lang="en-US" sz="2000" kern="1200"/>
        </a:p>
      </dsp:txBody>
      <dsp:txXfrm>
        <a:off x="23417" y="655360"/>
        <a:ext cx="6216806" cy="432866"/>
      </dsp:txXfrm>
    </dsp:sp>
    <dsp:sp modelId="{C518E8F9-96D7-43A5-9A25-6439AF86EA57}">
      <dsp:nvSpPr>
        <dsp:cNvPr id="0" name=""/>
        <dsp:cNvSpPr/>
      </dsp:nvSpPr>
      <dsp:spPr>
        <a:xfrm>
          <a:off x="0" y="1169243"/>
          <a:ext cx="6263640" cy="479700"/>
        </a:xfrm>
        <a:prstGeom prst="roundRect">
          <a:avLst/>
        </a:prstGeom>
        <a:solidFill>
          <a:schemeClr val="accent5">
            <a:hueOff val="-1501898"/>
            <a:satOff val="-3871"/>
            <a:lumOff val="-26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it-IT" sz="2000" b="0" i="0" kern="1200" baseline="0"/>
            <a:t>3 RISPETTO PER SE STESSI</a:t>
          </a:r>
          <a:endParaRPr lang="en-US" sz="2000" kern="1200"/>
        </a:p>
      </dsp:txBody>
      <dsp:txXfrm>
        <a:off x="23417" y="1192660"/>
        <a:ext cx="6216806" cy="432866"/>
      </dsp:txXfrm>
    </dsp:sp>
    <dsp:sp modelId="{BC0934B8-2D14-4B41-84F8-0155A6581D74}">
      <dsp:nvSpPr>
        <dsp:cNvPr id="0" name=""/>
        <dsp:cNvSpPr/>
      </dsp:nvSpPr>
      <dsp:spPr>
        <a:xfrm>
          <a:off x="0" y="1706543"/>
          <a:ext cx="6263640" cy="479700"/>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it-IT" sz="2000" b="0" i="0" kern="1200" baseline="0"/>
            <a:t>4 VALORIZZAZIONE DELLE DIVERSITÀ E DELLE UNICITÀ</a:t>
          </a:r>
          <a:endParaRPr lang="en-US" sz="2000" kern="1200"/>
        </a:p>
      </dsp:txBody>
      <dsp:txXfrm>
        <a:off x="23417" y="1729960"/>
        <a:ext cx="6216806" cy="432866"/>
      </dsp:txXfrm>
    </dsp:sp>
    <dsp:sp modelId="{16804A4E-018D-4CC3-825F-53D61B5B7B37}">
      <dsp:nvSpPr>
        <dsp:cNvPr id="0" name=""/>
        <dsp:cNvSpPr/>
      </dsp:nvSpPr>
      <dsp:spPr>
        <a:xfrm>
          <a:off x="0" y="2243843"/>
          <a:ext cx="6263640" cy="479700"/>
        </a:xfrm>
        <a:prstGeom prst="roundRect">
          <a:avLst/>
        </a:prstGeom>
        <a:solidFill>
          <a:schemeClr val="accent5">
            <a:hueOff val="-3003797"/>
            <a:satOff val="-7742"/>
            <a:lumOff val="-52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it-IT" sz="2000" b="0" i="0" kern="1200" baseline="0"/>
            <a:t>5 FRATELLANZA SPORTIVA</a:t>
          </a:r>
          <a:endParaRPr lang="en-US" sz="2000" kern="1200"/>
        </a:p>
      </dsp:txBody>
      <dsp:txXfrm>
        <a:off x="23417" y="2267260"/>
        <a:ext cx="6216806" cy="432866"/>
      </dsp:txXfrm>
    </dsp:sp>
    <dsp:sp modelId="{C6025C51-E299-4F16-8924-A357AB1B1B4D}">
      <dsp:nvSpPr>
        <dsp:cNvPr id="0" name=""/>
        <dsp:cNvSpPr/>
      </dsp:nvSpPr>
      <dsp:spPr>
        <a:xfrm>
          <a:off x="0" y="2781143"/>
          <a:ext cx="6263640" cy="479700"/>
        </a:xfrm>
        <a:prstGeom prst="roundRect">
          <a:avLst/>
        </a:prstGeom>
        <a:solidFill>
          <a:schemeClr val="accent5">
            <a:hueOff val="-3754746"/>
            <a:satOff val="-9677"/>
            <a:lumOff val="-653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it-IT" sz="2000" b="0" i="0" kern="1200" baseline="0"/>
            <a:t>6 LEALTÀ SPORTIVA</a:t>
          </a:r>
          <a:endParaRPr lang="en-US" sz="2000" kern="1200"/>
        </a:p>
      </dsp:txBody>
      <dsp:txXfrm>
        <a:off x="23417" y="2804560"/>
        <a:ext cx="6216806" cy="432866"/>
      </dsp:txXfrm>
    </dsp:sp>
    <dsp:sp modelId="{97E28B68-59F6-401F-BFC5-77A83A915DEC}">
      <dsp:nvSpPr>
        <dsp:cNvPr id="0" name=""/>
        <dsp:cNvSpPr/>
      </dsp:nvSpPr>
      <dsp:spPr>
        <a:xfrm>
          <a:off x="0" y="3318443"/>
          <a:ext cx="6263640" cy="479700"/>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it-IT" sz="2000" b="0" i="0" kern="1200" baseline="0"/>
            <a:t>7 IMPARARE DALLA SCONFITTA</a:t>
          </a:r>
          <a:endParaRPr lang="en-US" sz="2000" kern="1200"/>
        </a:p>
      </dsp:txBody>
      <dsp:txXfrm>
        <a:off x="23417" y="3341860"/>
        <a:ext cx="6216806" cy="432866"/>
      </dsp:txXfrm>
    </dsp:sp>
    <dsp:sp modelId="{17972E0C-BAE0-407C-953C-0C9DF780DFDF}">
      <dsp:nvSpPr>
        <dsp:cNvPr id="0" name=""/>
        <dsp:cNvSpPr/>
      </dsp:nvSpPr>
      <dsp:spPr>
        <a:xfrm>
          <a:off x="0" y="3855743"/>
          <a:ext cx="6263640" cy="479700"/>
        </a:xfrm>
        <a:prstGeom prst="roundRect">
          <a:avLst/>
        </a:prstGeom>
        <a:solidFill>
          <a:schemeClr val="accent5">
            <a:hueOff val="-5256644"/>
            <a:satOff val="-13548"/>
            <a:lumOff val="-915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it-IT" sz="2000" b="0" i="0" kern="1200" baseline="0"/>
            <a:t>8 GIOCO PER DIVERTIMENTO</a:t>
          </a:r>
          <a:endParaRPr lang="en-US" sz="2000" kern="1200"/>
        </a:p>
      </dsp:txBody>
      <dsp:txXfrm>
        <a:off x="23417" y="3879160"/>
        <a:ext cx="6216806" cy="432866"/>
      </dsp:txXfrm>
    </dsp:sp>
    <dsp:sp modelId="{50305EB4-47C2-465A-BB84-66AE4B4E8252}">
      <dsp:nvSpPr>
        <dsp:cNvPr id="0" name=""/>
        <dsp:cNvSpPr/>
      </dsp:nvSpPr>
      <dsp:spPr>
        <a:xfrm>
          <a:off x="0" y="4393043"/>
          <a:ext cx="6263640" cy="479700"/>
        </a:xfrm>
        <a:prstGeom prst="roundRect">
          <a:avLst/>
        </a:prstGeom>
        <a:solidFill>
          <a:schemeClr val="accent5">
            <a:hueOff val="-6007594"/>
            <a:satOff val="-15484"/>
            <a:lumOff val="-104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it-IT" sz="2000" b="0" i="0" kern="1200" baseline="0"/>
            <a:t>9 NON VIOLENZA</a:t>
          </a:r>
          <a:endParaRPr lang="en-US" sz="2000" kern="1200"/>
        </a:p>
      </dsp:txBody>
      <dsp:txXfrm>
        <a:off x="23417" y="4416460"/>
        <a:ext cx="6216806" cy="432866"/>
      </dsp:txXfrm>
    </dsp:sp>
    <dsp:sp modelId="{9BB0A478-A420-413A-8697-F47601495C1F}">
      <dsp:nvSpPr>
        <dsp:cNvPr id="0" name=""/>
        <dsp:cNvSpPr/>
      </dsp:nvSpPr>
      <dsp:spPr>
        <a:xfrm>
          <a:off x="0" y="4930344"/>
          <a:ext cx="6263640" cy="47970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it-IT" sz="2000" b="0" i="0" kern="1200" baseline="0"/>
            <a:t>10 BUON ESEMPIO</a:t>
          </a:r>
          <a:endParaRPr lang="en-US" sz="2000" kern="1200"/>
        </a:p>
      </dsp:txBody>
      <dsp:txXfrm>
        <a:off x="23417" y="4953761"/>
        <a:ext cx="6216806" cy="43286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09430-7528-4BE6-BFB5-4B26CE09769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13771F0-0D64-495A-9729-1839CBB82A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DB8EA02-619B-47A3-B3E9-7956345B6296}"/>
              </a:ext>
            </a:extLst>
          </p:cNvPr>
          <p:cNvSpPr>
            <a:spLocks noGrp="1"/>
          </p:cNvSpPr>
          <p:nvPr>
            <p:ph type="dt" sz="half" idx="10"/>
          </p:nvPr>
        </p:nvSpPr>
        <p:spPr/>
        <p:txBody>
          <a:bodyPr/>
          <a:lstStyle/>
          <a:p>
            <a:fld id="{64A878A5-0F1F-4F86-A919-9463C28F3793}" type="datetimeFigureOut">
              <a:rPr lang="en-GB" smtClean="0"/>
              <a:t>14/07/2022</a:t>
            </a:fld>
            <a:endParaRPr lang="en-GB"/>
          </a:p>
        </p:txBody>
      </p:sp>
      <p:sp>
        <p:nvSpPr>
          <p:cNvPr id="5" name="Footer Placeholder 4">
            <a:extLst>
              <a:ext uri="{FF2B5EF4-FFF2-40B4-BE49-F238E27FC236}">
                <a16:creationId xmlns:a16="http://schemas.microsoft.com/office/drawing/2014/main" id="{818AFA06-1C40-42C4-A97C-9DEBB56A8AD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3E4569-0E7A-47C0-B10A-0AE845E050B0}"/>
              </a:ext>
            </a:extLst>
          </p:cNvPr>
          <p:cNvSpPr>
            <a:spLocks noGrp="1"/>
          </p:cNvSpPr>
          <p:nvPr>
            <p:ph type="sldNum" sz="quarter" idx="12"/>
          </p:nvPr>
        </p:nvSpPr>
        <p:spPr/>
        <p:txBody>
          <a:bodyPr/>
          <a:lstStyle/>
          <a:p>
            <a:fld id="{27837722-2BD0-45BE-9BD1-1952FA289EB0}" type="slidenum">
              <a:rPr lang="en-GB" smtClean="0"/>
              <a:t>‹#›</a:t>
            </a:fld>
            <a:endParaRPr lang="en-GB"/>
          </a:p>
        </p:txBody>
      </p:sp>
    </p:spTree>
    <p:extLst>
      <p:ext uri="{BB962C8B-B14F-4D97-AF65-F5344CB8AC3E}">
        <p14:creationId xmlns:p14="http://schemas.microsoft.com/office/powerpoint/2010/main" val="4280965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812B7-BE7D-4708-94FF-CA53FB6AACC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88B1D10-3FEF-449A-BEE2-D10B596D075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CDA2C2A-BC04-4A50-B08C-6F916CDB530D}"/>
              </a:ext>
            </a:extLst>
          </p:cNvPr>
          <p:cNvSpPr>
            <a:spLocks noGrp="1"/>
          </p:cNvSpPr>
          <p:nvPr>
            <p:ph type="dt" sz="half" idx="10"/>
          </p:nvPr>
        </p:nvSpPr>
        <p:spPr/>
        <p:txBody>
          <a:bodyPr/>
          <a:lstStyle/>
          <a:p>
            <a:fld id="{64A878A5-0F1F-4F86-A919-9463C28F3793}" type="datetimeFigureOut">
              <a:rPr lang="en-GB" smtClean="0"/>
              <a:t>14/07/2022</a:t>
            </a:fld>
            <a:endParaRPr lang="en-GB"/>
          </a:p>
        </p:txBody>
      </p:sp>
      <p:sp>
        <p:nvSpPr>
          <p:cNvPr id="5" name="Footer Placeholder 4">
            <a:extLst>
              <a:ext uri="{FF2B5EF4-FFF2-40B4-BE49-F238E27FC236}">
                <a16:creationId xmlns:a16="http://schemas.microsoft.com/office/drawing/2014/main" id="{DEE16D33-4FB4-419B-AF80-96F39B97F5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222181-57D8-4906-95FB-B07168F47952}"/>
              </a:ext>
            </a:extLst>
          </p:cNvPr>
          <p:cNvSpPr>
            <a:spLocks noGrp="1"/>
          </p:cNvSpPr>
          <p:nvPr>
            <p:ph type="sldNum" sz="quarter" idx="12"/>
          </p:nvPr>
        </p:nvSpPr>
        <p:spPr/>
        <p:txBody>
          <a:bodyPr/>
          <a:lstStyle/>
          <a:p>
            <a:fld id="{27837722-2BD0-45BE-9BD1-1952FA289EB0}" type="slidenum">
              <a:rPr lang="en-GB" smtClean="0"/>
              <a:t>‹#›</a:t>
            </a:fld>
            <a:endParaRPr lang="en-GB"/>
          </a:p>
        </p:txBody>
      </p:sp>
    </p:spTree>
    <p:extLst>
      <p:ext uri="{BB962C8B-B14F-4D97-AF65-F5344CB8AC3E}">
        <p14:creationId xmlns:p14="http://schemas.microsoft.com/office/powerpoint/2010/main" val="3839501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2655577-1746-4AA9-BB7F-3929C50979B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B2E03BD-3670-4DD6-8377-8D0D9353809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45558F7-ADB4-4EF7-941E-5023FB45B2B9}"/>
              </a:ext>
            </a:extLst>
          </p:cNvPr>
          <p:cNvSpPr>
            <a:spLocks noGrp="1"/>
          </p:cNvSpPr>
          <p:nvPr>
            <p:ph type="dt" sz="half" idx="10"/>
          </p:nvPr>
        </p:nvSpPr>
        <p:spPr/>
        <p:txBody>
          <a:bodyPr/>
          <a:lstStyle/>
          <a:p>
            <a:fld id="{64A878A5-0F1F-4F86-A919-9463C28F3793}" type="datetimeFigureOut">
              <a:rPr lang="en-GB" smtClean="0"/>
              <a:t>14/07/2022</a:t>
            </a:fld>
            <a:endParaRPr lang="en-GB"/>
          </a:p>
        </p:txBody>
      </p:sp>
      <p:sp>
        <p:nvSpPr>
          <p:cNvPr id="5" name="Footer Placeholder 4">
            <a:extLst>
              <a:ext uri="{FF2B5EF4-FFF2-40B4-BE49-F238E27FC236}">
                <a16:creationId xmlns:a16="http://schemas.microsoft.com/office/drawing/2014/main" id="{D7D50EEF-06DE-449B-902A-C825FBDE18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7590C11-2CEB-4860-B307-17BA72D7F4EE}"/>
              </a:ext>
            </a:extLst>
          </p:cNvPr>
          <p:cNvSpPr>
            <a:spLocks noGrp="1"/>
          </p:cNvSpPr>
          <p:nvPr>
            <p:ph type="sldNum" sz="quarter" idx="12"/>
          </p:nvPr>
        </p:nvSpPr>
        <p:spPr/>
        <p:txBody>
          <a:bodyPr/>
          <a:lstStyle/>
          <a:p>
            <a:fld id="{27837722-2BD0-45BE-9BD1-1952FA289EB0}" type="slidenum">
              <a:rPr lang="en-GB" smtClean="0"/>
              <a:t>‹#›</a:t>
            </a:fld>
            <a:endParaRPr lang="en-GB"/>
          </a:p>
        </p:txBody>
      </p:sp>
    </p:spTree>
    <p:extLst>
      <p:ext uri="{BB962C8B-B14F-4D97-AF65-F5344CB8AC3E}">
        <p14:creationId xmlns:p14="http://schemas.microsoft.com/office/powerpoint/2010/main" val="1257148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68911-07ED-4E9B-A50F-1CA58CFE5C8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CA9ED1C-8E59-4F56-B507-9A5D6A5E099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E88174B-65DC-4669-AC40-16718E54B4D7}"/>
              </a:ext>
            </a:extLst>
          </p:cNvPr>
          <p:cNvSpPr>
            <a:spLocks noGrp="1"/>
          </p:cNvSpPr>
          <p:nvPr>
            <p:ph type="dt" sz="half" idx="10"/>
          </p:nvPr>
        </p:nvSpPr>
        <p:spPr/>
        <p:txBody>
          <a:bodyPr/>
          <a:lstStyle/>
          <a:p>
            <a:fld id="{64A878A5-0F1F-4F86-A919-9463C28F3793}" type="datetimeFigureOut">
              <a:rPr lang="en-GB" smtClean="0"/>
              <a:t>14/07/2022</a:t>
            </a:fld>
            <a:endParaRPr lang="en-GB"/>
          </a:p>
        </p:txBody>
      </p:sp>
      <p:sp>
        <p:nvSpPr>
          <p:cNvPr id="5" name="Footer Placeholder 4">
            <a:extLst>
              <a:ext uri="{FF2B5EF4-FFF2-40B4-BE49-F238E27FC236}">
                <a16:creationId xmlns:a16="http://schemas.microsoft.com/office/drawing/2014/main" id="{842FCFDD-8556-4EDF-8964-A9E398A0878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A38AC29-1BAD-411B-9DE1-2C42010A0610}"/>
              </a:ext>
            </a:extLst>
          </p:cNvPr>
          <p:cNvSpPr>
            <a:spLocks noGrp="1"/>
          </p:cNvSpPr>
          <p:nvPr>
            <p:ph type="sldNum" sz="quarter" idx="12"/>
          </p:nvPr>
        </p:nvSpPr>
        <p:spPr/>
        <p:txBody>
          <a:bodyPr/>
          <a:lstStyle/>
          <a:p>
            <a:fld id="{27837722-2BD0-45BE-9BD1-1952FA289EB0}" type="slidenum">
              <a:rPr lang="en-GB" smtClean="0"/>
              <a:t>‹#›</a:t>
            </a:fld>
            <a:endParaRPr lang="en-GB"/>
          </a:p>
        </p:txBody>
      </p:sp>
    </p:spTree>
    <p:extLst>
      <p:ext uri="{BB962C8B-B14F-4D97-AF65-F5344CB8AC3E}">
        <p14:creationId xmlns:p14="http://schemas.microsoft.com/office/powerpoint/2010/main" val="3575530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28078-6FB8-4E67-9AD0-5D9B644EBE6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92F2C4F-BC00-4968-A055-ACB37B5215B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53D34DF-0FE3-4D52-8DB0-404D7B9B9B41}"/>
              </a:ext>
            </a:extLst>
          </p:cNvPr>
          <p:cNvSpPr>
            <a:spLocks noGrp="1"/>
          </p:cNvSpPr>
          <p:nvPr>
            <p:ph type="dt" sz="half" idx="10"/>
          </p:nvPr>
        </p:nvSpPr>
        <p:spPr/>
        <p:txBody>
          <a:bodyPr/>
          <a:lstStyle/>
          <a:p>
            <a:fld id="{64A878A5-0F1F-4F86-A919-9463C28F3793}" type="datetimeFigureOut">
              <a:rPr lang="en-GB" smtClean="0"/>
              <a:t>14/07/2022</a:t>
            </a:fld>
            <a:endParaRPr lang="en-GB"/>
          </a:p>
        </p:txBody>
      </p:sp>
      <p:sp>
        <p:nvSpPr>
          <p:cNvPr id="5" name="Footer Placeholder 4">
            <a:extLst>
              <a:ext uri="{FF2B5EF4-FFF2-40B4-BE49-F238E27FC236}">
                <a16:creationId xmlns:a16="http://schemas.microsoft.com/office/drawing/2014/main" id="{776BFE05-6936-428D-A484-615FC8D5873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5946B85-9BBE-426C-9915-9932D8D016F7}"/>
              </a:ext>
            </a:extLst>
          </p:cNvPr>
          <p:cNvSpPr>
            <a:spLocks noGrp="1"/>
          </p:cNvSpPr>
          <p:nvPr>
            <p:ph type="sldNum" sz="quarter" idx="12"/>
          </p:nvPr>
        </p:nvSpPr>
        <p:spPr/>
        <p:txBody>
          <a:bodyPr/>
          <a:lstStyle/>
          <a:p>
            <a:fld id="{27837722-2BD0-45BE-9BD1-1952FA289EB0}" type="slidenum">
              <a:rPr lang="en-GB" smtClean="0"/>
              <a:t>‹#›</a:t>
            </a:fld>
            <a:endParaRPr lang="en-GB"/>
          </a:p>
        </p:txBody>
      </p:sp>
    </p:spTree>
    <p:extLst>
      <p:ext uri="{BB962C8B-B14F-4D97-AF65-F5344CB8AC3E}">
        <p14:creationId xmlns:p14="http://schemas.microsoft.com/office/powerpoint/2010/main" val="3445579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EAD8B-E37E-4F19-844D-FED0D43B80D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E30308C-3A66-4135-82B6-3A1E097E481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A01D75B-AA55-4225-A988-A0D3C6ADCB2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2E3C257-657A-41AD-BA6C-3E672235244E}"/>
              </a:ext>
            </a:extLst>
          </p:cNvPr>
          <p:cNvSpPr>
            <a:spLocks noGrp="1"/>
          </p:cNvSpPr>
          <p:nvPr>
            <p:ph type="dt" sz="half" idx="10"/>
          </p:nvPr>
        </p:nvSpPr>
        <p:spPr/>
        <p:txBody>
          <a:bodyPr/>
          <a:lstStyle/>
          <a:p>
            <a:fld id="{64A878A5-0F1F-4F86-A919-9463C28F3793}" type="datetimeFigureOut">
              <a:rPr lang="en-GB" smtClean="0"/>
              <a:t>14/07/2022</a:t>
            </a:fld>
            <a:endParaRPr lang="en-GB"/>
          </a:p>
        </p:txBody>
      </p:sp>
      <p:sp>
        <p:nvSpPr>
          <p:cNvPr id="6" name="Footer Placeholder 5">
            <a:extLst>
              <a:ext uri="{FF2B5EF4-FFF2-40B4-BE49-F238E27FC236}">
                <a16:creationId xmlns:a16="http://schemas.microsoft.com/office/drawing/2014/main" id="{B6370A2F-B9EB-4426-A467-9618D40A13E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46C97FE-E8AE-4FC8-8C30-B38338302054}"/>
              </a:ext>
            </a:extLst>
          </p:cNvPr>
          <p:cNvSpPr>
            <a:spLocks noGrp="1"/>
          </p:cNvSpPr>
          <p:nvPr>
            <p:ph type="sldNum" sz="quarter" idx="12"/>
          </p:nvPr>
        </p:nvSpPr>
        <p:spPr/>
        <p:txBody>
          <a:bodyPr/>
          <a:lstStyle/>
          <a:p>
            <a:fld id="{27837722-2BD0-45BE-9BD1-1952FA289EB0}" type="slidenum">
              <a:rPr lang="en-GB" smtClean="0"/>
              <a:t>‹#›</a:t>
            </a:fld>
            <a:endParaRPr lang="en-GB"/>
          </a:p>
        </p:txBody>
      </p:sp>
    </p:spTree>
    <p:extLst>
      <p:ext uri="{BB962C8B-B14F-4D97-AF65-F5344CB8AC3E}">
        <p14:creationId xmlns:p14="http://schemas.microsoft.com/office/powerpoint/2010/main" val="1271052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525FC-C815-4C6F-B817-3C935A244CB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E795053-0D69-4E0E-84E6-7B14123BE0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B7EBD1D-CE69-48F7-801D-C58DCA0D81B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F56DF88-0AD0-4906-9DED-54DB53ABA1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B3BD720-0E55-42D6-84D3-E7CCB330C87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E035473-4921-48FB-A284-3367A4E446ED}"/>
              </a:ext>
            </a:extLst>
          </p:cNvPr>
          <p:cNvSpPr>
            <a:spLocks noGrp="1"/>
          </p:cNvSpPr>
          <p:nvPr>
            <p:ph type="dt" sz="half" idx="10"/>
          </p:nvPr>
        </p:nvSpPr>
        <p:spPr/>
        <p:txBody>
          <a:bodyPr/>
          <a:lstStyle/>
          <a:p>
            <a:fld id="{64A878A5-0F1F-4F86-A919-9463C28F3793}" type="datetimeFigureOut">
              <a:rPr lang="en-GB" smtClean="0"/>
              <a:t>14/07/2022</a:t>
            </a:fld>
            <a:endParaRPr lang="en-GB"/>
          </a:p>
        </p:txBody>
      </p:sp>
      <p:sp>
        <p:nvSpPr>
          <p:cNvPr id="8" name="Footer Placeholder 7">
            <a:extLst>
              <a:ext uri="{FF2B5EF4-FFF2-40B4-BE49-F238E27FC236}">
                <a16:creationId xmlns:a16="http://schemas.microsoft.com/office/drawing/2014/main" id="{5CE8568B-E2F7-4474-9E87-40789B67C99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B7B3F23-9F57-414E-A619-16B1F7E897ED}"/>
              </a:ext>
            </a:extLst>
          </p:cNvPr>
          <p:cNvSpPr>
            <a:spLocks noGrp="1"/>
          </p:cNvSpPr>
          <p:nvPr>
            <p:ph type="sldNum" sz="quarter" idx="12"/>
          </p:nvPr>
        </p:nvSpPr>
        <p:spPr/>
        <p:txBody>
          <a:bodyPr/>
          <a:lstStyle/>
          <a:p>
            <a:fld id="{27837722-2BD0-45BE-9BD1-1952FA289EB0}" type="slidenum">
              <a:rPr lang="en-GB" smtClean="0"/>
              <a:t>‹#›</a:t>
            </a:fld>
            <a:endParaRPr lang="en-GB"/>
          </a:p>
        </p:txBody>
      </p:sp>
    </p:spTree>
    <p:extLst>
      <p:ext uri="{BB962C8B-B14F-4D97-AF65-F5344CB8AC3E}">
        <p14:creationId xmlns:p14="http://schemas.microsoft.com/office/powerpoint/2010/main" val="3458975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3457F-594E-4274-8B97-F2EE1AF70BE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4DB781D-E668-47AC-82C5-E707DE5EFDDE}"/>
              </a:ext>
            </a:extLst>
          </p:cNvPr>
          <p:cNvSpPr>
            <a:spLocks noGrp="1"/>
          </p:cNvSpPr>
          <p:nvPr>
            <p:ph type="dt" sz="half" idx="10"/>
          </p:nvPr>
        </p:nvSpPr>
        <p:spPr/>
        <p:txBody>
          <a:bodyPr/>
          <a:lstStyle/>
          <a:p>
            <a:fld id="{64A878A5-0F1F-4F86-A919-9463C28F3793}" type="datetimeFigureOut">
              <a:rPr lang="en-GB" smtClean="0"/>
              <a:t>14/07/2022</a:t>
            </a:fld>
            <a:endParaRPr lang="en-GB"/>
          </a:p>
        </p:txBody>
      </p:sp>
      <p:sp>
        <p:nvSpPr>
          <p:cNvPr id="4" name="Footer Placeholder 3">
            <a:extLst>
              <a:ext uri="{FF2B5EF4-FFF2-40B4-BE49-F238E27FC236}">
                <a16:creationId xmlns:a16="http://schemas.microsoft.com/office/drawing/2014/main" id="{FD754A8A-F5AD-44F6-99B1-9174F008DAE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44341CD-5917-43F9-8008-5AE25FAFD26A}"/>
              </a:ext>
            </a:extLst>
          </p:cNvPr>
          <p:cNvSpPr>
            <a:spLocks noGrp="1"/>
          </p:cNvSpPr>
          <p:nvPr>
            <p:ph type="sldNum" sz="quarter" idx="12"/>
          </p:nvPr>
        </p:nvSpPr>
        <p:spPr/>
        <p:txBody>
          <a:bodyPr/>
          <a:lstStyle/>
          <a:p>
            <a:fld id="{27837722-2BD0-45BE-9BD1-1952FA289EB0}" type="slidenum">
              <a:rPr lang="en-GB" smtClean="0"/>
              <a:t>‹#›</a:t>
            </a:fld>
            <a:endParaRPr lang="en-GB"/>
          </a:p>
        </p:txBody>
      </p:sp>
    </p:spTree>
    <p:extLst>
      <p:ext uri="{BB962C8B-B14F-4D97-AF65-F5344CB8AC3E}">
        <p14:creationId xmlns:p14="http://schemas.microsoft.com/office/powerpoint/2010/main" val="2661697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B106E1A-4869-4C7C-BB82-D188C36AF7F2}"/>
              </a:ext>
            </a:extLst>
          </p:cNvPr>
          <p:cNvSpPr>
            <a:spLocks noGrp="1"/>
          </p:cNvSpPr>
          <p:nvPr>
            <p:ph type="dt" sz="half" idx="10"/>
          </p:nvPr>
        </p:nvSpPr>
        <p:spPr/>
        <p:txBody>
          <a:bodyPr/>
          <a:lstStyle/>
          <a:p>
            <a:fld id="{64A878A5-0F1F-4F86-A919-9463C28F3793}" type="datetimeFigureOut">
              <a:rPr lang="en-GB" smtClean="0"/>
              <a:t>14/07/2022</a:t>
            </a:fld>
            <a:endParaRPr lang="en-GB"/>
          </a:p>
        </p:txBody>
      </p:sp>
      <p:sp>
        <p:nvSpPr>
          <p:cNvPr id="3" name="Footer Placeholder 2">
            <a:extLst>
              <a:ext uri="{FF2B5EF4-FFF2-40B4-BE49-F238E27FC236}">
                <a16:creationId xmlns:a16="http://schemas.microsoft.com/office/drawing/2014/main" id="{F45513FF-235D-4D80-B894-D0F7CD6A313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6901F4E-E46E-4F06-B63D-E69CD0D21176}"/>
              </a:ext>
            </a:extLst>
          </p:cNvPr>
          <p:cNvSpPr>
            <a:spLocks noGrp="1"/>
          </p:cNvSpPr>
          <p:nvPr>
            <p:ph type="sldNum" sz="quarter" idx="12"/>
          </p:nvPr>
        </p:nvSpPr>
        <p:spPr/>
        <p:txBody>
          <a:bodyPr/>
          <a:lstStyle/>
          <a:p>
            <a:fld id="{27837722-2BD0-45BE-9BD1-1952FA289EB0}" type="slidenum">
              <a:rPr lang="en-GB" smtClean="0"/>
              <a:t>‹#›</a:t>
            </a:fld>
            <a:endParaRPr lang="en-GB"/>
          </a:p>
        </p:txBody>
      </p:sp>
    </p:spTree>
    <p:extLst>
      <p:ext uri="{BB962C8B-B14F-4D97-AF65-F5344CB8AC3E}">
        <p14:creationId xmlns:p14="http://schemas.microsoft.com/office/powerpoint/2010/main" val="1186061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2C431-D8F2-43D2-A554-A622ECA255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CE7EB5F-06B3-4540-8E12-171571D8FA1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D777684-795D-4733-B99F-4866F6AE5A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511D149-7EA4-4B5C-BEE5-54B6D448DEC6}"/>
              </a:ext>
            </a:extLst>
          </p:cNvPr>
          <p:cNvSpPr>
            <a:spLocks noGrp="1"/>
          </p:cNvSpPr>
          <p:nvPr>
            <p:ph type="dt" sz="half" idx="10"/>
          </p:nvPr>
        </p:nvSpPr>
        <p:spPr/>
        <p:txBody>
          <a:bodyPr/>
          <a:lstStyle/>
          <a:p>
            <a:fld id="{64A878A5-0F1F-4F86-A919-9463C28F3793}" type="datetimeFigureOut">
              <a:rPr lang="en-GB" smtClean="0"/>
              <a:t>14/07/2022</a:t>
            </a:fld>
            <a:endParaRPr lang="en-GB"/>
          </a:p>
        </p:txBody>
      </p:sp>
      <p:sp>
        <p:nvSpPr>
          <p:cNvPr id="6" name="Footer Placeholder 5">
            <a:extLst>
              <a:ext uri="{FF2B5EF4-FFF2-40B4-BE49-F238E27FC236}">
                <a16:creationId xmlns:a16="http://schemas.microsoft.com/office/drawing/2014/main" id="{FF68E72B-390B-412D-B8E0-2D300173E6F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0ACEFCD-B6B4-41B8-9A84-533FFBEDDC1D}"/>
              </a:ext>
            </a:extLst>
          </p:cNvPr>
          <p:cNvSpPr>
            <a:spLocks noGrp="1"/>
          </p:cNvSpPr>
          <p:nvPr>
            <p:ph type="sldNum" sz="quarter" idx="12"/>
          </p:nvPr>
        </p:nvSpPr>
        <p:spPr/>
        <p:txBody>
          <a:bodyPr/>
          <a:lstStyle/>
          <a:p>
            <a:fld id="{27837722-2BD0-45BE-9BD1-1952FA289EB0}" type="slidenum">
              <a:rPr lang="en-GB" smtClean="0"/>
              <a:t>‹#›</a:t>
            </a:fld>
            <a:endParaRPr lang="en-GB"/>
          </a:p>
        </p:txBody>
      </p:sp>
    </p:spTree>
    <p:extLst>
      <p:ext uri="{BB962C8B-B14F-4D97-AF65-F5344CB8AC3E}">
        <p14:creationId xmlns:p14="http://schemas.microsoft.com/office/powerpoint/2010/main" val="2162829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61CAB-E31B-479E-A8EF-EAFA31DA75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A8D4D13-BE3C-4309-B8AE-9ECE00BACD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DDF9CE8-8C2B-4208-BEA6-9199912A6D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D36960A-D924-47D9-9E70-5AC7A3249818}"/>
              </a:ext>
            </a:extLst>
          </p:cNvPr>
          <p:cNvSpPr>
            <a:spLocks noGrp="1"/>
          </p:cNvSpPr>
          <p:nvPr>
            <p:ph type="dt" sz="half" idx="10"/>
          </p:nvPr>
        </p:nvSpPr>
        <p:spPr/>
        <p:txBody>
          <a:bodyPr/>
          <a:lstStyle/>
          <a:p>
            <a:fld id="{64A878A5-0F1F-4F86-A919-9463C28F3793}" type="datetimeFigureOut">
              <a:rPr lang="en-GB" smtClean="0"/>
              <a:t>14/07/2022</a:t>
            </a:fld>
            <a:endParaRPr lang="en-GB"/>
          </a:p>
        </p:txBody>
      </p:sp>
      <p:sp>
        <p:nvSpPr>
          <p:cNvPr id="6" name="Footer Placeholder 5">
            <a:extLst>
              <a:ext uri="{FF2B5EF4-FFF2-40B4-BE49-F238E27FC236}">
                <a16:creationId xmlns:a16="http://schemas.microsoft.com/office/drawing/2014/main" id="{7E8A053E-C73F-4D26-A59A-7592A8EB152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D06434F-B914-4ABE-986B-ABAA403FF4D4}"/>
              </a:ext>
            </a:extLst>
          </p:cNvPr>
          <p:cNvSpPr>
            <a:spLocks noGrp="1"/>
          </p:cNvSpPr>
          <p:nvPr>
            <p:ph type="sldNum" sz="quarter" idx="12"/>
          </p:nvPr>
        </p:nvSpPr>
        <p:spPr/>
        <p:txBody>
          <a:bodyPr/>
          <a:lstStyle/>
          <a:p>
            <a:fld id="{27837722-2BD0-45BE-9BD1-1952FA289EB0}" type="slidenum">
              <a:rPr lang="en-GB" smtClean="0"/>
              <a:t>‹#›</a:t>
            </a:fld>
            <a:endParaRPr lang="en-GB"/>
          </a:p>
        </p:txBody>
      </p:sp>
    </p:spTree>
    <p:extLst>
      <p:ext uri="{BB962C8B-B14F-4D97-AF65-F5344CB8AC3E}">
        <p14:creationId xmlns:p14="http://schemas.microsoft.com/office/powerpoint/2010/main" val="33954339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F0AE84-3F8B-48E7-A3F9-50BFFB44D2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9A1616C-35DB-4042-AD29-A1BA5ACB35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1515A35-2F3B-452E-8AB3-8C8795CD65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A878A5-0F1F-4F86-A919-9463C28F3793}" type="datetimeFigureOut">
              <a:rPr lang="en-GB" smtClean="0"/>
              <a:t>14/07/2022</a:t>
            </a:fld>
            <a:endParaRPr lang="en-GB"/>
          </a:p>
        </p:txBody>
      </p:sp>
      <p:sp>
        <p:nvSpPr>
          <p:cNvPr id="5" name="Footer Placeholder 4">
            <a:extLst>
              <a:ext uri="{FF2B5EF4-FFF2-40B4-BE49-F238E27FC236}">
                <a16:creationId xmlns:a16="http://schemas.microsoft.com/office/drawing/2014/main" id="{89F292CE-7C2B-4245-B7F6-90BB151621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1BAD664A-D28C-4448-8EAF-DFEE45D27F9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837722-2BD0-45BE-9BD1-1952FA289EB0}" type="slidenum">
              <a:rPr lang="en-GB" smtClean="0"/>
              <a:t>‹#›</a:t>
            </a:fld>
            <a:endParaRPr lang="en-GB"/>
          </a:p>
        </p:txBody>
      </p:sp>
    </p:spTree>
    <p:extLst>
      <p:ext uri="{BB962C8B-B14F-4D97-AF65-F5344CB8AC3E}">
        <p14:creationId xmlns:p14="http://schemas.microsoft.com/office/powerpoint/2010/main" val="3345271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hyperlink" Target="https://www.youtube.com/watch?v=cSOhwIOARWg&amp;t=490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4">
            <a:extLst>
              <a:ext uri="{FF2B5EF4-FFF2-40B4-BE49-F238E27FC236}">
                <a16:creationId xmlns:a16="http://schemas.microsoft.com/office/drawing/2014/main" id="{D4993743-B10A-433C-9996-3035D2C3A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45">
            <a:extLst>
              <a:ext uri="{FF2B5EF4-FFF2-40B4-BE49-F238E27FC236}">
                <a16:creationId xmlns:a16="http://schemas.microsoft.com/office/drawing/2014/main" id="{BB3B8946-A0AA-42D4-8A24-639DC6EA17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46">
            <a:extLst>
              <a:ext uri="{FF2B5EF4-FFF2-40B4-BE49-F238E27FC236}">
                <a16:creationId xmlns:a16="http://schemas.microsoft.com/office/drawing/2014/main" id="{AB1038E6-06EF-4DCB-B52E-D3825C50F7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47">
            <a:extLst>
              <a:ext uri="{FF2B5EF4-FFF2-40B4-BE49-F238E27FC236}">
                <a16:creationId xmlns:a16="http://schemas.microsoft.com/office/drawing/2014/main" id="{5C7EF35C-8B7D-4026-8F09-8B2B225057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44">
            <a:extLst>
              <a:ext uri="{FF2B5EF4-FFF2-40B4-BE49-F238E27FC236}">
                <a16:creationId xmlns:a16="http://schemas.microsoft.com/office/drawing/2014/main" id="{5F24A71D-C0A9-49AC-B2D1-5A9EA2BD38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7348538"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Rectangle 24">
            <a:extLst>
              <a:ext uri="{FF2B5EF4-FFF2-40B4-BE49-F238E27FC236}">
                <a16:creationId xmlns:a16="http://schemas.microsoft.com/office/drawing/2014/main" id="{14280C55-570C-4284-9850-B2BA33DB67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7033095"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DD2EA91D-3DCB-4A41-B4C3-B09EA8AE1002}"/>
              </a:ext>
            </a:extLst>
          </p:cNvPr>
          <p:cNvSpPr>
            <a:spLocks noGrp="1"/>
          </p:cNvSpPr>
          <p:nvPr>
            <p:ph type="title"/>
          </p:nvPr>
        </p:nvSpPr>
        <p:spPr>
          <a:xfrm>
            <a:off x="964760" y="804328"/>
            <a:ext cx="6091312" cy="1205821"/>
          </a:xfrm>
        </p:spPr>
        <p:txBody>
          <a:bodyPr>
            <a:normAutofit/>
          </a:bodyPr>
          <a:lstStyle/>
          <a:p>
            <a:r>
              <a:rPr lang="en-US" sz="4000" dirty="0">
                <a:solidFill>
                  <a:srgbClr val="FEFFFF"/>
                </a:solidFill>
              </a:rPr>
              <a:t>Module 2 </a:t>
            </a:r>
            <a:br>
              <a:rPr lang="en-US" sz="4000" dirty="0">
                <a:solidFill>
                  <a:srgbClr val="FEFFFF"/>
                </a:solidFill>
              </a:rPr>
            </a:br>
            <a:r>
              <a:rPr lang="en-US" sz="4000" dirty="0">
                <a:solidFill>
                  <a:srgbClr val="FEFFFF"/>
                </a:solidFill>
              </a:rPr>
              <a:t>Specific Subject Needs</a:t>
            </a:r>
          </a:p>
        </p:txBody>
      </p:sp>
      <p:sp>
        <p:nvSpPr>
          <p:cNvPr id="10" name="Content Placeholder 9">
            <a:extLst>
              <a:ext uri="{FF2B5EF4-FFF2-40B4-BE49-F238E27FC236}">
                <a16:creationId xmlns:a16="http://schemas.microsoft.com/office/drawing/2014/main" id="{D7361DB4-166E-4D49-89B6-C9B9E31E43C7}"/>
              </a:ext>
            </a:extLst>
          </p:cNvPr>
          <p:cNvSpPr>
            <a:spLocks noGrp="1"/>
          </p:cNvSpPr>
          <p:nvPr>
            <p:ph idx="1"/>
          </p:nvPr>
        </p:nvSpPr>
        <p:spPr>
          <a:xfrm>
            <a:off x="1282189" y="2494450"/>
            <a:ext cx="5773883" cy="3563159"/>
          </a:xfrm>
        </p:spPr>
        <p:txBody>
          <a:bodyPr>
            <a:normAutofit/>
          </a:bodyPr>
          <a:lstStyle/>
          <a:p>
            <a:pPr algn="ctr"/>
            <a:r>
              <a:rPr lang="it-IT" sz="2400" dirty="0" err="1"/>
              <a:t>Italy</a:t>
            </a:r>
            <a:endParaRPr lang="it-IT" sz="2400" dirty="0"/>
          </a:p>
          <a:p>
            <a:pPr algn="ctr"/>
            <a:r>
              <a:rPr lang="it-IT" sz="2400" dirty="0" err="1"/>
              <a:t>Finland</a:t>
            </a:r>
            <a:endParaRPr lang="it-IT" sz="2400" dirty="0"/>
          </a:p>
          <a:p>
            <a:pPr algn="ctr"/>
            <a:r>
              <a:rPr lang="it-IT" sz="2400" dirty="0" err="1"/>
              <a:t>Spain</a:t>
            </a:r>
            <a:endParaRPr lang="it-IT" sz="2400" dirty="0"/>
          </a:p>
        </p:txBody>
      </p:sp>
      <p:pic>
        <p:nvPicPr>
          <p:cNvPr id="4" name="Picture 3">
            <a:extLst>
              <a:ext uri="{FF2B5EF4-FFF2-40B4-BE49-F238E27FC236}">
                <a16:creationId xmlns:a16="http://schemas.microsoft.com/office/drawing/2014/main" id="{03095ED7-066F-4550-B5E2-482713419F3D}"/>
              </a:ext>
            </a:extLst>
          </p:cNvPr>
          <p:cNvPicPr>
            <a:picLocks noChangeAspect="1"/>
          </p:cNvPicPr>
          <p:nvPr/>
        </p:nvPicPr>
        <p:blipFill>
          <a:blip r:embed="rId2"/>
          <a:stretch>
            <a:fillRect/>
          </a:stretch>
        </p:blipFill>
        <p:spPr>
          <a:xfrm>
            <a:off x="8160624" y="633852"/>
            <a:ext cx="3071571" cy="2706632"/>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B28017B0-C6AA-6241-BFA9-7A3A442E05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6150" y="3511296"/>
            <a:ext cx="2757470" cy="2757470"/>
          </a:xfrm>
          <a:prstGeom prst="rect">
            <a:avLst/>
          </a:prstGeom>
        </p:spPr>
      </p:pic>
    </p:spTree>
    <p:extLst>
      <p:ext uri="{BB962C8B-B14F-4D97-AF65-F5344CB8AC3E}">
        <p14:creationId xmlns:p14="http://schemas.microsoft.com/office/powerpoint/2010/main" val="38521992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EA91D-3DCB-4A41-B4C3-B09EA8AE1002}"/>
              </a:ext>
            </a:extLst>
          </p:cNvPr>
          <p:cNvSpPr>
            <a:spLocks noGrp="1"/>
          </p:cNvSpPr>
          <p:nvPr>
            <p:ph type="title"/>
          </p:nvPr>
        </p:nvSpPr>
        <p:spPr>
          <a:xfrm>
            <a:off x="838200" y="365125"/>
            <a:ext cx="10515600" cy="485775"/>
          </a:xfrm>
        </p:spPr>
        <p:txBody>
          <a:bodyPr>
            <a:normAutofit fontScale="90000"/>
          </a:bodyPr>
          <a:lstStyle/>
          <a:p>
            <a:pPr algn="ctr"/>
            <a:r>
              <a:rPr lang="en-GB" b="1" u="sng" dirty="0"/>
              <a:t>IL FAIR PLAY</a:t>
            </a:r>
          </a:p>
        </p:txBody>
      </p:sp>
      <p:graphicFrame>
        <p:nvGraphicFramePr>
          <p:cNvPr id="5" name="Tabella 5">
            <a:extLst>
              <a:ext uri="{FF2B5EF4-FFF2-40B4-BE49-F238E27FC236}">
                <a16:creationId xmlns:a16="http://schemas.microsoft.com/office/drawing/2014/main" id="{B7E8C32E-1587-425A-A4E6-0EEE886A63F1}"/>
              </a:ext>
            </a:extLst>
          </p:cNvPr>
          <p:cNvGraphicFramePr>
            <a:graphicFrameLocks noGrp="1"/>
          </p:cNvGraphicFramePr>
          <p:nvPr>
            <p:ph idx="1"/>
            <p:extLst/>
          </p:nvPr>
        </p:nvGraphicFramePr>
        <p:xfrm>
          <a:off x="838200" y="2050669"/>
          <a:ext cx="10515600" cy="410464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2618396234"/>
                    </a:ext>
                  </a:extLst>
                </a:gridCol>
                <a:gridCol w="5257800">
                  <a:extLst>
                    <a:ext uri="{9D8B030D-6E8A-4147-A177-3AD203B41FA5}">
                      <a16:colId xmlns:a16="http://schemas.microsoft.com/office/drawing/2014/main" val="374699978"/>
                    </a:ext>
                  </a:extLst>
                </a:gridCol>
              </a:tblGrid>
              <a:tr h="370840">
                <a:tc>
                  <a:txBody>
                    <a:bodyPr/>
                    <a:lstStyle/>
                    <a:p>
                      <a:r>
                        <a:rPr lang="it-IT" sz="1100" dirty="0"/>
                        <a:t>OBIETTIVI</a:t>
                      </a:r>
                    </a:p>
                  </a:txBody>
                  <a:tcPr/>
                </a:tc>
                <a:tc>
                  <a:txBody>
                    <a:bodyPr/>
                    <a:lstStyle/>
                    <a:p>
                      <a:r>
                        <a:rPr lang="it-IT" sz="1100" dirty="0"/>
                        <a:t>CONOSCERE IL SIGNIFICATO DEL FAIR PLAY </a:t>
                      </a:r>
                    </a:p>
                  </a:txBody>
                  <a:tcPr/>
                </a:tc>
                <a:extLst>
                  <a:ext uri="{0D108BD9-81ED-4DB2-BD59-A6C34878D82A}">
                    <a16:rowId xmlns:a16="http://schemas.microsoft.com/office/drawing/2014/main" val="1985902443"/>
                  </a:ext>
                </a:extLst>
              </a:tr>
              <a:tr h="370840">
                <a:tc>
                  <a:txBody>
                    <a:bodyPr/>
                    <a:lstStyle/>
                    <a:p>
                      <a:r>
                        <a:rPr lang="it-IT" sz="1100" dirty="0"/>
                        <a:t>MATERIALE UTILIZZATO</a:t>
                      </a:r>
                    </a:p>
                  </a:txBody>
                  <a:tcPr/>
                </a:tc>
                <a:tc>
                  <a:txBody>
                    <a:bodyPr/>
                    <a:lstStyle/>
                    <a:p>
                      <a:r>
                        <a:rPr lang="it-IT" sz="1100" dirty="0"/>
                        <a:t>COMPUTER: MEET, YOUTUBE, MENTIMETER, REGISTRATORE AUDIO, CARTA E PENNA</a:t>
                      </a:r>
                    </a:p>
                  </a:txBody>
                  <a:tcPr/>
                </a:tc>
                <a:extLst>
                  <a:ext uri="{0D108BD9-81ED-4DB2-BD59-A6C34878D82A}">
                    <a16:rowId xmlns:a16="http://schemas.microsoft.com/office/drawing/2014/main" val="3231817610"/>
                  </a:ext>
                </a:extLst>
              </a:tr>
              <a:tr h="370840">
                <a:tc>
                  <a:txBody>
                    <a:bodyPr/>
                    <a:lstStyle/>
                    <a:p>
                      <a:r>
                        <a:rPr lang="it-IT" sz="1100" dirty="0"/>
                        <a:t>PRESENTAZIONE DELLA LEZIONE</a:t>
                      </a:r>
                    </a:p>
                  </a:txBody>
                  <a:tcPr/>
                </a:tc>
                <a:tc>
                  <a:txBody>
                    <a:bodyPr/>
                    <a:lstStyle/>
                    <a:p>
                      <a:r>
                        <a:rPr lang="it-IT" sz="1100" dirty="0"/>
                        <a:t>RICHIAMARE EVENTI SPORTIVI SIGNIFICATIVI E ATTIVITA’ SVOLTE IN PALESTRA DOVE SI POSSANO RICONOSCERE ATTEGGIAMENTI DI FAIR PLAY (</a:t>
                      </a:r>
                      <a:r>
                        <a:rPr lang="it-IT" sz="1100" dirty="0" err="1"/>
                        <a:t>all</a:t>
                      </a:r>
                      <a:r>
                        <a:rPr lang="it-IT" sz="1100" dirty="0"/>
                        <a:t>. 1)</a:t>
                      </a:r>
                    </a:p>
                  </a:txBody>
                  <a:tcPr/>
                </a:tc>
                <a:extLst>
                  <a:ext uri="{0D108BD9-81ED-4DB2-BD59-A6C34878D82A}">
                    <a16:rowId xmlns:a16="http://schemas.microsoft.com/office/drawing/2014/main" val="3624029541"/>
                  </a:ext>
                </a:extLst>
              </a:tr>
              <a:tr h="330725">
                <a:tc>
                  <a:txBody>
                    <a:bodyPr/>
                    <a:lstStyle/>
                    <a:p>
                      <a:r>
                        <a:rPr lang="it-IT" sz="1100" dirty="0"/>
                        <a:t>ISTRUZIONI PER LA LEZIONE</a:t>
                      </a:r>
                    </a:p>
                  </a:txBody>
                  <a:tcPr/>
                </a:tc>
                <a:tc>
                  <a:txBody>
                    <a:bodyPr/>
                    <a:lstStyle/>
                    <a:p>
                      <a:r>
                        <a:rPr lang="it-IT" sz="1100" dirty="0"/>
                        <a:t>AVVIO ATTIVITA’ CON UTILIZZO DI MENTIMETER ( GLI STUDENTI DOVRANNO SCRIVERE 2 PAROLE INERENTI AL FAIR PLAY IN WORD CLOUD) POI DA QUELLO CHE NE USCIRA’ SI INZIA LA DISCUSSIONE. SUCCESSIVAMENTE, AVENDO SPIEGATO IL SIGNIFICATO DEL FAIRPLAY ED APPROFONDITO L’ARGOMENTO SI VISUALIZZERA’ UN VIDEO. PICCOLO COMMENTO. ( all.2 )</a:t>
                      </a:r>
                    </a:p>
                  </a:txBody>
                  <a:tcPr/>
                </a:tc>
                <a:extLst>
                  <a:ext uri="{0D108BD9-81ED-4DB2-BD59-A6C34878D82A}">
                    <a16:rowId xmlns:a16="http://schemas.microsoft.com/office/drawing/2014/main" val="270747557"/>
                  </a:ext>
                </a:extLst>
              </a:tr>
              <a:tr h="370840">
                <a:tc>
                  <a:txBody>
                    <a:bodyPr/>
                    <a:lstStyle/>
                    <a:p>
                      <a:r>
                        <a:rPr lang="it-IT" sz="1100" dirty="0"/>
                        <a:t>PRATICA PER STUDENTI</a:t>
                      </a:r>
                    </a:p>
                  </a:txBody>
                  <a:tcPr/>
                </a:tc>
                <a:tc>
                  <a:txBody>
                    <a:bodyPr/>
                    <a:lstStyle/>
                    <a:p>
                      <a:r>
                        <a:rPr lang="it-IT" sz="1100" dirty="0"/>
                        <a:t>SUDDIVISIONE IN GRUPPI DI 3-4 PERSONE CON CREAZIONE DI PICCOLI SOTTOMEET DOVE L’INSEGNANTE PUO’ ACCEDERE PER CONTROLLARE COME LAVORANO GLI STUDENTI. IL COMPITO CONSISTE NEL SCEGLIERE UNA PARTE DEL VIDEO VISTO ASSIEME E COSTRUIRE UNA TELECRONACA ( INIZIALMENTE SCRITTA ) DI QUANTO STANNO VEDENDO, DANDO RISALTO AGLI ASPETTI DEL FAIRPLAY CHE EMERGONO MAGGIORMENTE. A CASA DOVRANNO POI REGISTRARE L’AUDIO DEL COMMENTO CERCANDO DI DARE ENFASI ED INTERPRETAZIONE. (</a:t>
                      </a:r>
                      <a:r>
                        <a:rPr lang="it-IT" sz="1100" dirty="0" err="1"/>
                        <a:t>All</a:t>
                      </a:r>
                      <a:r>
                        <a:rPr lang="it-IT" sz="1100" dirty="0"/>
                        <a:t>. 3)</a:t>
                      </a:r>
                    </a:p>
                  </a:txBody>
                  <a:tcPr/>
                </a:tc>
                <a:extLst>
                  <a:ext uri="{0D108BD9-81ED-4DB2-BD59-A6C34878D82A}">
                    <a16:rowId xmlns:a16="http://schemas.microsoft.com/office/drawing/2014/main" val="1424884997"/>
                  </a:ext>
                </a:extLst>
              </a:tr>
              <a:tr h="370840">
                <a:tc>
                  <a:txBody>
                    <a:bodyPr/>
                    <a:lstStyle/>
                    <a:p>
                      <a:r>
                        <a:rPr lang="it-IT" sz="1100" dirty="0"/>
                        <a:t>CONCLUSIONE</a:t>
                      </a:r>
                    </a:p>
                  </a:txBody>
                  <a:tcPr/>
                </a:tc>
                <a:tc>
                  <a:txBody>
                    <a:bodyPr/>
                    <a:lstStyle/>
                    <a:p>
                      <a:r>
                        <a:rPr lang="it-IT" sz="1100" dirty="0"/>
                        <a:t>GRIGLIA DI AUTOVALUTAZIONE</a:t>
                      </a:r>
                    </a:p>
                  </a:txBody>
                  <a:tcPr/>
                </a:tc>
                <a:extLst>
                  <a:ext uri="{0D108BD9-81ED-4DB2-BD59-A6C34878D82A}">
                    <a16:rowId xmlns:a16="http://schemas.microsoft.com/office/drawing/2014/main" val="1197528292"/>
                  </a:ext>
                </a:extLst>
              </a:tr>
              <a:tr h="370840">
                <a:tc>
                  <a:txBody>
                    <a:bodyPr/>
                    <a:lstStyle/>
                    <a:p>
                      <a:endParaRPr lang="it-IT" sz="1100" dirty="0"/>
                    </a:p>
                  </a:txBody>
                  <a:tcPr/>
                </a:tc>
                <a:tc>
                  <a:txBody>
                    <a:bodyPr/>
                    <a:lstStyle/>
                    <a:p>
                      <a:endParaRPr lang="it-IT" sz="1100" dirty="0"/>
                    </a:p>
                  </a:txBody>
                  <a:tcPr/>
                </a:tc>
                <a:extLst>
                  <a:ext uri="{0D108BD9-81ED-4DB2-BD59-A6C34878D82A}">
                    <a16:rowId xmlns:a16="http://schemas.microsoft.com/office/drawing/2014/main" val="1477871693"/>
                  </a:ext>
                </a:extLst>
              </a:tr>
            </a:tbl>
          </a:graphicData>
        </a:graphic>
      </p:graphicFrame>
      <p:pic>
        <p:nvPicPr>
          <p:cNvPr id="4" name="Picture 3">
            <a:extLst>
              <a:ext uri="{FF2B5EF4-FFF2-40B4-BE49-F238E27FC236}">
                <a16:creationId xmlns:a16="http://schemas.microsoft.com/office/drawing/2014/main" id="{03095ED7-066F-4550-B5E2-482713419F3D}"/>
              </a:ext>
            </a:extLst>
          </p:cNvPr>
          <p:cNvPicPr>
            <a:picLocks noChangeAspect="1"/>
          </p:cNvPicPr>
          <p:nvPr/>
        </p:nvPicPr>
        <p:blipFill>
          <a:blip r:embed="rId2"/>
          <a:stretch>
            <a:fillRect/>
          </a:stretch>
        </p:blipFill>
        <p:spPr>
          <a:xfrm>
            <a:off x="130174" y="155576"/>
            <a:ext cx="1924050" cy="1695450"/>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B28017B0-C6AA-6241-BFA9-7A3A442E05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699501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2EAA5F6-0E1B-4098-AB23-1F87BED67A47}"/>
              </a:ext>
            </a:extLst>
          </p:cNvPr>
          <p:cNvSpPr>
            <a:spLocks noGrp="1"/>
          </p:cNvSpPr>
          <p:nvPr>
            <p:ph type="title"/>
          </p:nvPr>
        </p:nvSpPr>
        <p:spPr>
          <a:xfrm>
            <a:off x="8842248" y="1481328"/>
            <a:ext cx="2926080" cy="2468880"/>
          </a:xfrm>
        </p:spPr>
        <p:txBody>
          <a:bodyPr vert="horz" lIns="91440" tIns="45720" rIns="91440" bIns="45720" rtlCol="0" anchor="b">
            <a:normAutofit/>
          </a:bodyPr>
          <a:lstStyle/>
          <a:p>
            <a:r>
              <a:rPr lang="en-US" sz="4000"/>
              <a:t>FAIR PLAY???</a:t>
            </a:r>
            <a:br>
              <a:rPr lang="en-US" sz="4000"/>
            </a:br>
            <a:endParaRPr lang="en-US" sz="4000"/>
          </a:p>
        </p:txBody>
      </p:sp>
      <p:sp>
        <p:nvSpPr>
          <p:cNvPr id="9" name="Content Placeholder 8">
            <a:extLst>
              <a:ext uri="{FF2B5EF4-FFF2-40B4-BE49-F238E27FC236}">
                <a16:creationId xmlns:a16="http://schemas.microsoft.com/office/drawing/2014/main" id="{6F341DA2-E592-294F-A1FE-9C0296FF56C8}"/>
              </a:ext>
            </a:extLst>
          </p:cNvPr>
          <p:cNvSpPr>
            <a:spLocks noGrp="1"/>
          </p:cNvSpPr>
          <p:nvPr>
            <p:ph idx="1"/>
          </p:nvPr>
        </p:nvSpPr>
        <p:spPr>
          <a:xfrm>
            <a:off x="8842248" y="4078224"/>
            <a:ext cx="2926080" cy="1307592"/>
          </a:xfrm>
        </p:spPr>
        <p:txBody>
          <a:bodyPr vert="horz" lIns="91440" tIns="45720" rIns="91440" bIns="45720" rtlCol="0">
            <a:normAutofit/>
          </a:bodyPr>
          <a:lstStyle/>
          <a:p>
            <a:pPr marL="0" indent="0">
              <a:buNone/>
            </a:pPr>
            <a:r>
              <a:rPr lang="en-US" sz="2000" dirty="0" err="1"/>
              <a:t>Collegatevi</a:t>
            </a:r>
            <a:r>
              <a:rPr lang="en-US" sz="2000" dirty="0"/>
              <a:t>  a www.mentimeter.com ed </a:t>
            </a:r>
            <a:r>
              <a:rPr lang="en-US" sz="2000" dirty="0" err="1"/>
              <a:t>inserite</a:t>
            </a:r>
            <a:r>
              <a:rPr lang="en-US" sz="2000" dirty="0"/>
              <a:t> il </a:t>
            </a:r>
            <a:r>
              <a:rPr lang="en-US" sz="2000" dirty="0" err="1"/>
              <a:t>seguente</a:t>
            </a:r>
            <a:r>
              <a:rPr lang="en-US" sz="2000" dirty="0"/>
              <a:t> </a:t>
            </a:r>
            <a:r>
              <a:rPr lang="en-US" sz="2000" dirty="0" err="1"/>
              <a:t>codice</a:t>
            </a:r>
            <a:r>
              <a:rPr lang="en-US" sz="2000" dirty="0"/>
              <a:t>: 70636648</a:t>
            </a:r>
            <a:endParaRPr lang="en-US" sz="1200" dirty="0"/>
          </a:p>
        </p:txBody>
      </p:sp>
      <p:pic>
        <p:nvPicPr>
          <p:cNvPr id="5" name="Segnaposto contenuto 4" descr="Simboli gialli e blu">
            <a:extLst>
              <a:ext uri="{FF2B5EF4-FFF2-40B4-BE49-F238E27FC236}">
                <a16:creationId xmlns:a16="http://schemas.microsoft.com/office/drawing/2014/main" id="{F021FC2A-FFF6-4CA3-BB19-A8A15828D80B}"/>
              </a:ext>
            </a:extLst>
          </p:cNvPr>
          <p:cNvPicPr>
            <a:picLocks noChangeAspect="1"/>
          </p:cNvPicPr>
          <p:nvPr/>
        </p:nvPicPr>
        <p:blipFill rotWithShape="1">
          <a:blip r:embed="rId2">
            <a:extLst>
              <a:ext uri="{28A0092B-C50C-407E-A947-70E740481C1C}">
                <a14:useLocalDpi xmlns:a14="http://schemas.microsoft.com/office/drawing/2010/main" val="0"/>
              </a:ext>
            </a:extLst>
          </a:blip>
          <a:srcRect t="3843" r="1" b="6175"/>
          <a:stretch/>
        </p:blipFill>
        <p:spPr>
          <a:xfrm>
            <a:off x="921910" y="465243"/>
            <a:ext cx="7761924" cy="5343065"/>
          </a:xfrm>
          <a:custGeom>
            <a:avLst/>
            <a:gdLst/>
            <a:ahLst/>
            <a:cxnLst/>
            <a:rect l="l" t="t" r="r" b="b"/>
            <a:pathLst>
              <a:path w="7761924" h="5343065">
                <a:moveTo>
                  <a:pt x="3025687" y="76"/>
                </a:moveTo>
                <a:cubicBezTo>
                  <a:pt x="3140786" y="756"/>
                  <a:pt x="3256631" y="6055"/>
                  <a:pt x="3372722" y="16088"/>
                </a:cubicBezTo>
                <a:cubicBezTo>
                  <a:pt x="5230178" y="176616"/>
                  <a:pt x="7761924" y="1424594"/>
                  <a:pt x="7761924" y="3316816"/>
                </a:cubicBezTo>
                <a:cubicBezTo>
                  <a:pt x="7646022" y="5237647"/>
                  <a:pt x="4988715" y="5423921"/>
                  <a:pt x="3701109" y="5320611"/>
                </a:cubicBezTo>
                <a:cubicBezTo>
                  <a:pt x="2413504" y="5217301"/>
                  <a:pt x="351800" y="4486992"/>
                  <a:pt x="36290" y="2696959"/>
                </a:cubicBezTo>
                <a:cubicBezTo>
                  <a:pt x="-259500" y="1018804"/>
                  <a:pt x="1299198" y="-10133"/>
                  <a:pt x="3025687" y="76"/>
                </a:cubicBezTo>
                <a:close/>
              </a:path>
            </a:pathLst>
          </a:custGeom>
        </p:spPr>
      </p:pic>
    </p:spTree>
    <p:extLst>
      <p:ext uri="{BB962C8B-B14F-4D97-AF65-F5344CB8AC3E}">
        <p14:creationId xmlns:p14="http://schemas.microsoft.com/office/powerpoint/2010/main" val="2477483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8BC5448-593C-41C9-88A5-95A3B3555747}"/>
              </a:ext>
            </a:extLst>
          </p:cNvPr>
          <p:cNvSpPr>
            <a:spLocks noGrp="1"/>
          </p:cNvSpPr>
          <p:nvPr>
            <p:ph type="title"/>
          </p:nvPr>
        </p:nvSpPr>
        <p:spPr>
          <a:xfrm>
            <a:off x="838200" y="704088"/>
            <a:ext cx="3529953" cy="2980944"/>
          </a:xfrm>
        </p:spPr>
        <p:txBody>
          <a:bodyPr>
            <a:normAutofit/>
          </a:bodyPr>
          <a:lstStyle/>
          <a:p>
            <a:r>
              <a:rPr lang="it-IT">
                <a:solidFill>
                  <a:schemeClr val="bg1"/>
                </a:solidFill>
              </a:rPr>
              <a:t>ALL.1 : COS’E’ IL FAIR PLAY </a:t>
            </a:r>
          </a:p>
        </p:txBody>
      </p:sp>
      <p:sp>
        <p:nvSpPr>
          <p:cNvPr id="3" name="Segnaposto contenuto 2">
            <a:extLst>
              <a:ext uri="{FF2B5EF4-FFF2-40B4-BE49-F238E27FC236}">
                <a16:creationId xmlns:a16="http://schemas.microsoft.com/office/drawing/2014/main" id="{F1B48789-195A-4D10-89A3-A95BC4682CB8}"/>
              </a:ext>
            </a:extLst>
          </p:cNvPr>
          <p:cNvSpPr>
            <a:spLocks noGrp="1"/>
          </p:cNvSpPr>
          <p:nvPr>
            <p:ph idx="1"/>
          </p:nvPr>
        </p:nvSpPr>
        <p:spPr>
          <a:xfrm>
            <a:off x="6212410" y="704088"/>
            <a:ext cx="5135293" cy="5248656"/>
          </a:xfrm>
        </p:spPr>
        <p:txBody>
          <a:bodyPr anchor="ctr">
            <a:normAutofit/>
          </a:bodyPr>
          <a:lstStyle/>
          <a:p>
            <a:r>
              <a:rPr lang="it-IT" sz="2400" dirty="0"/>
              <a:t>FAIR PLAY SIGNIFICA GIOCO CORRETTO E  LEALE, MA ANCHE RISPETTO DELLE REGOLE E DEGLI AVVERSARI.</a:t>
            </a:r>
          </a:p>
          <a:p>
            <a:r>
              <a:rPr lang="it-IT" sz="2400" dirty="0"/>
              <a:t>DISCUTIAMONE INSIEME</a:t>
            </a:r>
          </a:p>
          <a:p>
            <a:pPr marL="0" indent="0">
              <a:buNone/>
            </a:pPr>
            <a:endParaRPr lang="it-IT" sz="2400" dirty="0"/>
          </a:p>
        </p:txBody>
      </p:sp>
    </p:spTree>
    <p:extLst>
      <p:ext uri="{BB962C8B-B14F-4D97-AF65-F5344CB8AC3E}">
        <p14:creationId xmlns:p14="http://schemas.microsoft.com/office/powerpoint/2010/main" val="2867341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08E95E6-646E-4F81-A62A-8C93CECF56BB}"/>
              </a:ext>
            </a:extLst>
          </p:cNvPr>
          <p:cNvSpPr>
            <a:spLocks noGrp="1"/>
          </p:cNvSpPr>
          <p:nvPr>
            <p:ph type="title"/>
          </p:nvPr>
        </p:nvSpPr>
        <p:spPr>
          <a:xfrm>
            <a:off x="524741" y="620392"/>
            <a:ext cx="3808268" cy="5504688"/>
          </a:xfrm>
        </p:spPr>
        <p:txBody>
          <a:bodyPr>
            <a:normAutofit/>
          </a:bodyPr>
          <a:lstStyle/>
          <a:p>
            <a:r>
              <a:rPr lang="it-IT" sz="6000" dirty="0">
                <a:solidFill>
                  <a:schemeClr val="bg1"/>
                </a:solidFill>
              </a:rPr>
              <a:t>ALL.1: LE REGOLE DEL FAIR PLAY</a:t>
            </a:r>
            <a:br>
              <a:rPr lang="it-IT" sz="6000" dirty="0">
                <a:solidFill>
                  <a:schemeClr val="bg1"/>
                </a:solidFill>
              </a:rPr>
            </a:br>
            <a:endParaRPr lang="it-IT" sz="6000" dirty="0">
              <a:solidFill>
                <a:schemeClr val="bg1"/>
              </a:solidFill>
            </a:endParaRPr>
          </a:p>
        </p:txBody>
      </p:sp>
      <p:graphicFrame>
        <p:nvGraphicFramePr>
          <p:cNvPr id="5" name="Segnaposto contenuto 2">
            <a:extLst>
              <a:ext uri="{FF2B5EF4-FFF2-40B4-BE49-F238E27FC236}">
                <a16:creationId xmlns:a16="http://schemas.microsoft.com/office/drawing/2014/main" id="{02FFA4D1-3983-C9EA-6382-CCDA3F7F72DF}"/>
              </a:ext>
            </a:extLst>
          </p:cNvPr>
          <p:cNvGraphicFramePr>
            <a:graphicFrameLocks noGrp="1"/>
          </p:cNvGraphicFramePr>
          <p:nvPr>
            <p:ph idx="1"/>
            <p:extLst/>
          </p:nvPr>
        </p:nvGraphicFramePr>
        <p:xfrm>
          <a:off x="5468389" y="620392"/>
          <a:ext cx="626364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259823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1AD942A-F551-4222-A2A4-16C2AAD48A2B}"/>
              </a:ext>
            </a:extLst>
          </p:cNvPr>
          <p:cNvSpPr>
            <a:spLocks noGrp="1"/>
          </p:cNvSpPr>
          <p:nvPr>
            <p:ph type="title"/>
          </p:nvPr>
        </p:nvSpPr>
        <p:spPr>
          <a:xfrm>
            <a:off x="640080" y="1243013"/>
            <a:ext cx="3855720" cy="4371974"/>
          </a:xfrm>
        </p:spPr>
        <p:txBody>
          <a:bodyPr>
            <a:normAutofit/>
          </a:bodyPr>
          <a:lstStyle/>
          <a:p>
            <a:r>
              <a:rPr lang="it-IT" sz="3600">
                <a:solidFill>
                  <a:schemeClr val="tx2"/>
                </a:solidFill>
              </a:rPr>
              <a:t>VIDEO FAIR PLAY</a:t>
            </a:r>
          </a:p>
        </p:txBody>
      </p:sp>
      <p:sp>
        <p:nvSpPr>
          <p:cNvPr id="3" name="Segnaposto contenuto 2">
            <a:extLst>
              <a:ext uri="{FF2B5EF4-FFF2-40B4-BE49-F238E27FC236}">
                <a16:creationId xmlns:a16="http://schemas.microsoft.com/office/drawing/2014/main" id="{3E6D4221-3F09-496B-9D84-68D88FC9A733}"/>
              </a:ext>
            </a:extLst>
          </p:cNvPr>
          <p:cNvSpPr>
            <a:spLocks noGrp="1"/>
          </p:cNvSpPr>
          <p:nvPr>
            <p:ph idx="1"/>
          </p:nvPr>
        </p:nvSpPr>
        <p:spPr>
          <a:xfrm>
            <a:off x="6172200" y="804672"/>
            <a:ext cx="5221224" cy="5230368"/>
          </a:xfrm>
        </p:spPr>
        <p:txBody>
          <a:bodyPr anchor="ctr">
            <a:normAutofit/>
          </a:bodyPr>
          <a:lstStyle/>
          <a:p>
            <a:endParaRPr lang="it-IT" sz="1800" dirty="0">
              <a:solidFill>
                <a:schemeClr val="tx2"/>
              </a:solidFill>
              <a:latin typeface="Liberation Serif" panose="02020603050405020304" pitchFamily="18" charset="0"/>
              <a:ea typeface="NSimSun" panose="02010609030101010101" pitchFamily="49" charset="-122"/>
              <a:cs typeface="Arial" panose="020B0604020202020204" pitchFamily="34" charset="0"/>
              <a:hlinkClick r:id="rId2"/>
            </a:endParaRPr>
          </a:p>
          <a:p>
            <a:endParaRPr lang="it-IT" sz="1800" u="none" strike="noStrike" dirty="0">
              <a:solidFill>
                <a:schemeClr val="tx2"/>
              </a:solidFill>
              <a:effectLst/>
              <a:latin typeface="Liberation Serif" panose="02020603050405020304" pitchFamily="18" charset="0"/>
              <a:ea typeface="NSimSun" panose="02010609030101010101" pitchFamily="49" charset="-122"/>
              <a:cs typeface="Arial" panose="020B0604020202020204" pitchFamily="34" charset="0"/>
              <a:hlinkClick r:id="rId2"/>
            </a:endParaRPr>
          </a:p>
          <a:p>
            <a:endParaRPr lang="it-IT" sz="1800" dirty="0">
              <a:solidFill>
                <a:schemeClr val="tx2"/>
              </a:solidFill>
              <a:latin typeface="Liberation Serif" panose="02020603050405020304" pitchFamily="18" charset="0"/>
              <a:ea typeface="NSimSun" panose="02010609030101010101" pitchFamily="49" charset="-122"/>
              <a:cs typeface="Arial" panose="020B0604020202020204" pitchFamily="34" charset="0"/>
              <a:hlinkClick r:id="rId2"/>
            </a:endParaRPr>
          </a:p>
          <a:p>
            <a:r>
              <a:rPr lang="it-IT" sz="1800" u="none" strike="noStrike" dirty="0">
                <a:solidFill>
                  <a:schemeClr val="tx2"/>
                </a:solidFill>
                <a:effectLst/>
                <a:latin typeface="Liberation Serif" panose="02020603050405020304" pitchFamily="18" charset="0"/>
                <a:ea typeface="NSimSun" panose="02010609030101010101" pitchFamily="49" charset="-122"/>
                <a:cs typeface="Arial" panose="020B0604020202020204" pitchFamily="34" charset="0"/>
                <a:hlinkClick r:id="rId2"/>
              </a:rPr>
              <a:t>https://www.youtube.com/watch?v=cSOhwIOARWg&amp;t=490s</a:t>
            </a:r>
            <a:endParaRPr lang="it-IT" sz="1800" dirty="0">
              <a:solidFill>
                <a:schemeClr val="tx2"/>
              </a:solidFill>
            </a:endParaRPr>
          </a:p>
        </p:txBody>
      </p:sp>
    </p:spTree>
    <p:extLst>
      <p:ext uri="{BB962C8B-B14F-4D97-AF65-F5344CB8AC3E}">
        <p14:creationId xmlns:p14="http://schemas.microsoft.com/office/powerpoint/2010/main" val="15182048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E02A9FD-7894-44EF-936E-1271708B90F6}"/>
              </a:ext>
            </a:extLst>
          </p:cNvPr>
          <p:cNvSpPr>
            <a:spLocks noGrp="1"/>
          </p:cNvSpPr>
          <p:nvPr>
            <p:ph type="title"/>
          </p:nvPr>
        </p:nvSpPr>
        <p:spPr>
          <a:xfrm>
            <a:off x="535020" y="685800"/>
            <a:ext cx="2780271" cy="5105400"/>
          </a:xfrm>
        </p:spPr>
        <p:txBody>
          <a:bodyPr>
            <a:normAutofit/>
          </a:bodyPr>
          <a:lstStyle/>
          <a:p>
            <a:r>
              <a:rPr lang="it-IT" sz="2500" dirty="0">
                <a:solidFill>
                  <a:srgbClr val="FFFFFF"/>
                </a:solidFill>
              </a:rPr>
              <a:t>LAVORO DA SVOLGERE e AUTOVALUTAZIONE</a:t>
            </a:r>
          </a:p>
        </p:txBody>
      </p:sp>
      <p:graphicFrame>
        <p:nvGraphicFramePr>
          <p:cNvPr id="4" name="Segnaposto contenuto 3">
            <a:extLst>
              <a:ext uri="{FF2B5EF4-FFF2-40B4-BE49-F238E27FC236}">
                <a16:creationId xmlns:a16="http://schemas.microsoft.com/office/drawing/2014/main" id="{DCEFC3A0-1251-401D-97A0-0F298E5C06A1}"/>
              </a:ext>
            </a:extLst>
          </p:cNvPr>
          <p:cNvGraphicFramePr>
            <a:graphicFrameLocks noGrp="1"/>
          </p:cNvGraphicFramePr>
          <p:nvPr>
            <p:ph idx="1"/>
            <p:extLst/>
          </p:nvPr>
        </p:nvGraphicFramePr>
        <p:xfrm>
          <a:off x="5180066" y="685800"/>
          <a:ext cx="6153044" cy="5318307"/>
        </p:xfrm>
        <a:graphic>
          <a:graphicData uri="http://schemas.openxmlformats.org/drawingml/2006/table">
            <a:tbl>
              <a:tblPr firstRow="1" firstCol="1" bandRow="1"/>
              <a:tblGrid>
                <a:gridCol w="2231554">
                  <a:extLst>
                    <a:ext uri="{9D8B030D-6E8A-4147-A177-3AD203B41FA5}">
                      <a16:colId xmlns:a16="http://schemas.microsoft.com/office/drawing/2014/main" val="1392598234"/>
                    </a:ext>
                  </a:extLst>
                </a:gridCol>
                <a:gridCol w="3921490">
                  <a:extLst>
                    <a:ext uri="{9D8B030D-6E8A-4147-A177-3AD203B41FA5}">
                      <a16:colId xmlns:a16="http://schemas.microsoft.com/office/drawing/2014/main" val="611694266"/>
                    </a:ext>
                  </a:extLst>
                </a:gridCol>
              </a:tblGrid>
              <a:tr h="359643">
                <a:tc>
                  <a:txBody>
                    <a:bodyPr/>
                    <a:lstStyle/>
                    <a:p>
                      <a:r>
                        <a:rPr lang="it-IT" sz="1300" kern="150">
                          <a:effectLst/>
                          <a:latin typeface="Calibri" panose="020F0502020204030204" pitchFamily="34" charset="0"/>
                          <a:ea typeface="NSimSun" panose="02010609030101010101" pitchFamily="49" charset="-122"/>
                          <a:cs typeface="Calibri" panose="020F0502020204030204" pitchFamily="34" charset="0"/>
                        </a:rPr>
                        <a:t>Materia insegnata</a:t>
                      </a:r>
                    </a:p>
                  </a:txBody>
                  <a:tcPr marL="63097" marR="63097" marT="63097" marB="6309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it-IT" sz="1300" kern="150">
                          <a:effectLst/>
                          <a:latin typeface="Calibri" panose="020F0502020204030204" pitchFamily="34" charset="0"/>
                          <a:ea typeface="NSimSun" panose="02010609030101010101" pitchFamily="49" charset="-122"/>
                          <a:cs typeface="Calibri" panose="020F0502020204030204" pitchFamily="34" charset="0"/>
                        </a:rPr>
                        <a:t>Scienze motorie</a:t>
                      </a:r>
                    </a:p>
                  </a:txBody>
                  <a:tcPr marL="63097" marR="63097" marT="63097" marB="6309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5418847"/>
                  </a:ext>
                </a:extLst>
              </a:tr>
              <a:tr h="359643">
                <a:tc>
                  <a:txBody>
                    <a:bodyPr/>
                    <a:lstStyle/>
                    <a:p>
                      <a:r>
                        <a:rPr lang="it-IT" sz="1300" kern="150">
                          <a:effectLst/>
                          <a:latin typeface="Calibri" panose="020F0502020204030204" pitchFamily="34" charset="0"/>
                          <a:ea typeface="NSimSun" panose="02010609030101010101" pitchFamily="49" charset="-122"/>
                          <a:cs typeface="Calibri" panose="020F0502020204030204" pitchFamily="34" charset="0"/>
                        </a:rPr>
                        <a:t>Tipo di prova</a:t>
                      </a:r>
                    </a:p>
                  </a:txBody>
                  <a:tcPr marL="63097" marR="63097" marT="63097" marB="6309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it-IT" sz="1300" b="1" kern="150">
                          <a:effectLst/>
                          <a:latin typeface="Calibri" panose="020F0502020204030204" pitchFamily="34" charset="0"/>
                          <a:ea typeface="NSimSun" panose="02010609030101010101" pitchFamily="49" charset="-122"/>
                          <a:cs typeface="Calibri" panose="020F0502020204030204" pitchFamily="34" charset="0"/>
                        </a:rPr>
                        <a:t>Cronaca di …. Fairplay</a:t>
                      </a:r>
                      <a:endParaRPr lang="it-IT" sz="1300" kern="150">
                        <a:effectLst/>
                        <a:latin typeface="Calibri" panose="020F0502020204030204" pitchFamily="34" charset="0"/>
                        <a:ea typeface="NSimSun" panose="02010609030101010101" pitchFamily="49" charset="-122"/>
                        <a:cs typeface="Calibri" panose="020F0502020204030204" pitchFamily="34" charset="0"/>
                      </a:endParaRPr>
                    </a:p>
                  </a:txBody>
                  <a:tcPr marL="63097" marR="63097" marT="63097" marB="6309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7820401"/>
                  </a:ext>
                </a:extLst>
              </a:tr>
              <a:tr h="748724">
                <a:tc>
                  <a:txBody>
                    <a:bodyPr/>
                    <a:lstStyle/>
                    <a:p>
                      <a:r>
                        <a:rPr lang="it-IT" sz="1300" kern="150">
                          <a:effectLst/>
                          <a:latin typeface="Calibri" panose="020F0502020204030204" pitchFamily="34" charset="0"/>
                          <a:ea typeface="NSimSun" panose="02010609030101010101" pitchFamily="49" charset="-122"/>
                          <a:cs typeface="Calibri" panose="020F0502020204030204" pitchFamily="34" charset="0"/>
                        </a:rPr>
                        <a:t>Consegna</a:t>
                      </a:r>
                    </a:p>
                  </a:txBody>
                  <a:tcPr marL="63097" marR="63097" marT="63097" marB="6309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it-IT" sz="1300" b="1" kern="150">
                          <a:effectLst/>
                          <a:latin typeface="Calibri" panose="020F0502020204030204" pitchFamily="34" charset="0"/>
                          <a:ea typeface="NSimSun" panose="02010609030101010101" pitchFamily="49" charset="-122"/>
                          <a:cs typeface="Calibri" panose="020F0502020204030204" pitchFamily="34" charset="0"/>
                        </a:rPr>
                        <a:t>Dopo aver visionato il video inventate, scrivete e poi recitate una descrizione/telecronaca  delle parti del video che vi hanno particolarmente colpito.</a:t>
                      </a:r>
                      <a:endParaRPr lang="it-IT" sz="1300" kern="150">
                        <a:effectLst/>
                        <a:latin typeface="Calibri" panose="020F0502020204030204" pitchFamily="34" charset="0"/>
                        <a:ea typeface="NSimSun" panose="02010609030101010101" pitchFamily="49" charset="-122"/>
                        <a:cs typeface="Calibri" panose="020F0502020204030204" pitchFamily="34" charset="0"/>
                      </a:endParaRPr>
                    </a:p>
                  </a:txBody>
                  <a:tcPr marL="63097" marR="63097" marT="63097" marB="6309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2220138"/>
                  </a:ext>
                </a:extLst>
              </a:tr>
              <a:tr h="3083209">
                <a:tc>
                  <a:txBody>
                    <a:bodyPr/>
                    <a:lstStyle/>
                    <a:p>
                      <a:r>
                        <a:rPr lang="it-IT" sz="1300" kern="150">
                          <a:effectLst/>
                          <a:latin typeface="Calibri" panose="020F0502020204030204" pitchFamily="34" charset="0"/>
                          <a:ea typeface="NSimSun" panose="02010609030101010101" pitchFamily="49" charset="-122"/>
                          <a:cs typeface="Calibri" panose="020F0502020204030204" pitchFamily="34" charset="0"/>
                        </a:rPr>
                        <a:t>Elenco numerato dei criteri di autovalutazione espressi in modo oggettivo e quantitativo</a:t>
                      </a:r>
                    </a:p>
                  </a:txBody>
                  <a:tcPr marL="63097" marR="63097" marT="63097" marB="6309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buFont typeface="+mj-lt"/>
                        <a:buAutoNum type="arabicPeriod"/>
                      </a:pPr>
                      <a:r>
                        <a:rPr lang="it-IT" sz="1300" u="none" strike="noStrike" kern="150" dirty="0">
                          <a:effectLst/>
                          <a:uFill>
                            <a:solidFill>
                              <a:srgbClr val="000000"/>
                            </a:solidFill>
                          </a:uFill>
                          <a:latin typeface="Calibri" panose="020F0502020204030204" pitchFamily="34" charset="0"/>
                          <a:ea typeface="NSimSun" panose="02010609030101010101" pitchFamily="49" charset="-122"/>
                          <a:cs typeface="Calibri" panose="020F0502020204030204" pitchFamily="34" charset="0"/>
                        </a:rPr>
                        <a:t>Avete controllato l’ortografia </a:t>
                      </a:r>
                    </a:p>
                    <a:p>
                      <a:pPr marL="342900" lvl="0" indent="-342900">
                        <a:buFont typeface="+mj-lt"/>
                        <a:buAutoNum type="arabicPeriod"/>
                      </a:pPr>
                      <a:r>
                        <a:rPr lang="it-IT" sz="1300" u="none" strike="noStrike" kern="150" dirty="0">
                          <a:effectLst/>
                          <a:uFill>
                            <a:solidFill>
                              <a:srgbClr val="000000"/>
                            </a:solidFill>
                          </a:uFill>
                          <a:latin typeface="Calibri" panose="020F0502020204030204" pitchFamily="34" charset="0"/>
                          <a:ea typeface="NSimSun" panose="02010609030101010101" pitchFamily="49" charset="-122"/>
                          <a:cs typeface="Calibri" panose="020F0502020204030204" pitchFamily="34" charset="0"/>
                        </a:rPr>
                        <a:t>Il testo completo  è di almeno  500  parole?</a:t>
                      </a:r>
                    </a:p>
                    <a:p>
                      <a:pPr marL="342900" lvl="0" indent="-342900">
                        <a:buFont typeface="+mj-lt"/>
                        <a:buAutoNum type="arabicPeriod"/>
                      </a:pPr>
                      <a:r>
                        <a:rPr lang="it-IT" sz="1300" u="none" strike="noStrike" kern="150" dirty="0">
                          <a:effectLst/>
                          <a:uFill>
                            <a:solidFill>
                              <a:srgbClr val="000000"/>
                            </a:solidFill>
                          </a:uFill>
                          <a:latin typeface="Calibri" panose="020F0502020204030204" pitchFamily="34" charset="0"/>
                          <a:ea typeface="NSimSun" panose="02010609030101010101" pitchFamily="49" charset="-122"/>
                          <a:cs typeface="Calibri" panose="020F0502020204030204" pitchFamily="34" charset="0"/>
                        </a:rPr>
                        <a:t>Avete evitato pause durante la registrazione?</a:t>
                      </a:r>
                    </a:p>
                    <a:p>
                      <a:pPr marL="342900" lvl="0" indent="-342900">
                        <a:buFont typeface="+mj-lt"/>
                        <a:buAutoNum type="arabicPeriod"/>
                      </a:pPr>
                      <a:r>
                        <a:rPr lang="it-IT" sz="1300" u="none" strike="noStrike" kern="150" dirty="0">
                          <a:effectLst/>
                          <a:uFill>
                            <a:solidFill>
                              <a:srgbClr val="000000"/>
                            </a:solidFill>
                          </a:uFill>
                          <a:latin typeface="Calibri" panose="020F0502020204030204" pitchFamily="34" charset="0"/>
                          <a:ea typeface="NSimSun" panose="02010609030101010101" pitchFamily="49" charset="-122"/>
                          <a:cs typeface="Calibri" panose="020F0502020204030204" pitchFamily="34" charset="0"/>
                        </a:rPr>
                        <a:t>Avete inviato la registrazione ed il copione entro l’orario stabilito?</a:t>
                      </a:r>
                    </a:p>
                    <a:p>
                      <a:pPr marL="342900" lvl="0" indent="-342900">
                        <a:buFont typeface="+mj-lt"/>
                        <a:buAutoNum type="arabicPeriod"/>
                      </a:pPr>
                      <a:r>
                        <a:rPr lang="it-IT" sz="1300" u="none" strike="noStrike" kern="150" dirty="0">
                          <a:effectLst/>
                          <a:uFill>
                            <a:solidFill>
                              <a:srgbClr val="000000"/>
                            </a:solidFill>
                          </a:uFill>
                          <a:latin typeface="Calibri" panose="020F0502020204030204" pitchFamily="34" charset="0"/>
                          <a:ea typeface="NSimSun" panose="02010609030101010101" pitchFamily="49" charset="-122"/>
                          <a:cs typeface="Calibri" panose="020F0502020204030204" pitchFamily="34" charset="0"/>
                        </a:rPr>
                        <a:t>Avete commentato almeno 1’30” di video?</a:t>
                      </a:r>
                    </a:p>
                    <a:p>
                      <a:pPr marL="342900" lvl="0" indent="-342900">
                        <a:buFont typeface="+mj-lt"/>
                        <a:buAutoNum type="arabicPeriod"/>
                      </a:pPr>
                      <a:r>
                        <a:rPr lang="it-IT" sz="1300" u="none" strike="noStrike" kern="150" dirty="0">
                          <a:effectLst/>
                          <a:uFill>
                            <a:solidFill>
                              <a:srgbClr val="000000"/>
                            </a:solidFill>
                          </a:uFill>
                          <a:latin typeface="Calibri" panose="020F0502020204030204" pitchFamily="34" charset="0"/>
                          <a:ea typeface="NSimSun" panose="02010609030101010101" pitchFamily="49" charset="-122"/>
                          <a:cs typeface="Calibri" panose="020F0502020204030204" pitchFamily="34" charset="0"/>
                        </a:rPr>
                        <a:t>Tutti i componenti del gruppo hanno commentato una parte di registrazione?</a:t>
                      </a:r>
                    </a:p>
                    <a:p>
                      <a:pPr marL="342900" lvl="0" indent="-342900">
                        <a:buFont typeface="+mj-lt"/>
                        <a:buAutoNum type="arabicPeriod"/>
                      </a:pPr>
                      <a:r>
                        <a:rPr lang="it-IT" sz="1300" u="none" strike="noStrike" kern="150" dirty="0">
                          <a:effectLst/>
                          <a:uFill>
                            <a:solidFill>
                              <a:srgbClr val="000000"/>
                            </a:solidFill>
                          </a:uFill>
                          <a:latin typeface="Calibri" panose="020F0502020204030204" pitchFamily="34" charset="0"/>
                          <a:ea typeface="NSimSun" panose="02010609030101010101" pitchFamily="49" charset="-122"/>
                          <a:cs typeface="Calibri" panose="020F0502020204030204" pitchFamily="34" charset="0"/>
                        </a:rPr>
                        <a:t>Avete nominato almeno 3 delle regole del Fairplay ?</a:t>
                      </a:r>
                    </a:p>
                    <a:p>
                      <a:pPr marL="342900" lvl="0" indent="-342900">
                        <a:buFont typeface="+mj-lt"/>
                        <a:buAutoNum type="arabicPeriod"/>
                      </a:pPr>
                      <a:r>
                        <a:rPr lang="it-IT" sz="1300" u="none" strike="noStrike" kern="150" dirty="0">
                          <a:effectLst/>
                          <a:uFill>
                            <a:solidFill>
                              <a:srgbClr val="000000"/>
                            </a:solidFill>
                          </a:uFill>
                          <a:latin typeface="Calibri" panose="020F0502020204030204" pitchFamily="34" charset="0"/>
                          <a:ea typeface="NSimSun" panose="02010609030101010101" pitchFamily="49" charset="-122"/>
                          <a:cs typeface="Calibri" panose="020F0502020204030204" pitchFamily="34" charset="0"/>
                        </a:rPr>
                        <a:t>Avete inserito almeno un “botta e risposta” tra i commentatori?</a:t>
                      </a:r>
                    </a:p>
                    <a:p>
                      <a:pPr marL="342900" lvl="0" indent="-342900">
                        <a:buFont typeface="+mj-lt"/>
                        <a:buAutoNum type="arabicPeriod"/>
                      </a:pPr>
                      <a:r>
                        <a:rPr lang="it-IT" sz="1300" u="none" strike="noStrike" kern="150" dirty="0">
                          <a:effectLst/>
                          <a:uFill>
                            <a:solidFill>
                              <a:srgbClr val="000000"/>
                            </a:solidFill>
                          </a:uFill>
                          <a:latin typeface="Calibri" panose="020F0502020204030204" pitchFamily="34" charset="0"/>
                          <a:ea typeface="NSimSun" panose="02010609030101010101" pitchFamily="49" charset="-122"/>
                          <a:cs typeface="Calibri" panose="020F0502020204030204" pitchFamily="34" charset="0"/>
                        </a:rPr>
                        <a:t>Alla fine avete messo delle vostre considerazioni personali?</a:t>
                      </a:r>
                    </a:p>
                    <a:p>
                      <a:pPr marL="342900" lvl="0" indent="-342900">
                        <a:buFont typeface="+mj-lt"/>
                        <a:buAutoNum type="arabicPeriod"/>
                      </a:pPr>
                      <a:r>
                        <a:rPr lang="it-IT" sz="1300" u="none" strike="noStrike" kern="150" dirty="0">
                          <a:effectLst/>
                          <a:uFill>
                            <a:solidFill>
                              <a:srgbClr val="000000"/>
                            </a:solidFill>
                          </a:uFill>
                          <a:latin typeface="Calibri" panose="020F0502020204030204" pitchFamily="34" charset="0"/>
                          <a:ea typeface="NSimSun" panose="02010609030101010101" pitchFamily="49" charset="-122"/>
                          <a:cs typeface="Calibri" panose="020F0502020204030204" pitchFamily="34" charset="0"/>
                        </a:rPr>
                        <a:t>Alla fine avete messo la dicitura: testi e commento a cura di….( vostri nomi)?</a:t>
                      </a:r>
                    </a:p>
                  </a:txBody>
                  <a:tcPr marL="63097" marR="63097" marT="63097" marB="6309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6378578"/>
                  </a:ext>
                </a:extLst>
              </a:tr>
              <a:tr h="554183">
                <a:tc>
                  <a:txBody>
                    <a:bodyPr/>
                    <a:lstStyle/>
                    <a:p>
                      <a:r>
                        <a:rPr lang="it-IT" sz="1300" kern="150">
                          <a:effectLst/>
                          <a:latin typeface="Calibri" panose="020F0502020204030204" pitchFamily="34" charset="0"/>
                          <a:ea typeface="NSimSun" panose="02010609030101010101" pitchFamily="49" charset="-122"/>
                          <a:cs typeface="Calibri" panose="020F0502020204030204" pitchFamily="34" charset="0"/>
                        </a:rPr>
                        <a:t>Metodo di calcolo del punteggio</a:t>
                      </a:r>
                    </a:p>
                  </a:txBody>
                  <a:tcPr marL="63097" marR="63097" marT="63097" marB="6309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it-IT" sz="1300" b="1" kern="150" dirty="0">
                          <a:solidFill>
                            <a:srgbClr val="A61C00"/>
                          </a:solidFill>
                          <a:effectLst/>
                          <a:latin typeface="Calibri" panose="020F0502020204030204" pitchFamily="34" charset="0"/>
                          <a:ea typeface="NSimSun" panose="02010609030101010101" pitchFamily="49" charset="-122"/>
                          <a:cs typeface="Calibri" panose="020F0502020204030204" pitchFamily="34" charset="0"/>
                        </a:rPr>
                        <a:t>1 punto per ogni criterio completato</a:t>
                      </a:r>
                      <a:endParaRPr lang="it-IT" sz="1300" kern="150" dirty="0">
                        <a:effectLst/>
                        <a:latin typeface="Calibri" panose="020F0502020204030204" pitchFamily="34" charset="0"/>
                        <a:ea typeface="NSimSun" panose="02010609030101010101" pitchFamily="49" charset="-122"/>
                        <a:cs typeface="Calibri" panose="020F0502020204030204" pitchFamily="34" charset="0"/>
                      </a:endParaRPr>
                    </a:p>
                  </a:txBody>
                  <a:tcPr marL="63097" marR="63097" marT="63097" marB="6309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560044"/>
                  </a:ext>
                </a:extLst>
              </a:tr>
            </a:tbl>
          </a:graphicData>
        </a:graphic>
      </p:graphicFrame>
    </p:spTree>
    <p:extLst>
      <p:ext uri="{BB962C8B-B14F-4D97-AF65-F5344CB8AC3E}">
        <p14:creationId xmlns:p14="http://schemas.microsoft.com/office/powerpoint/2010/main" val="1714895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EA91D-3DCB-4A41-B4C3-B09EA8AE1002}"/>
              </a:ext>
            </a:extLst>
          </p:cNvPr>
          <p:cNvSpPr>
            <a:spLocks noGrp="1"/>
          </p:cNvSpPr>
          <p:nvPr>
            <p:ph type="title"/>
          </p:nvPr>
        </p:nvSpPr>
        <p:spPr>
          <a:xfrm>
            <a:off x="2630999" y="450167"/>
            <a:ext cx="6920964" cy="858129"/>
          </a:xfrm>
        </p:spPr>
        <p:txBody>
          <a:bodyPr>
            <a:normAutofit fontScale="90000"/>
          </a:bodyPr>
          <a:lstStyle/>
          <a:p>
            <a:r>
              <a:rPr lang="en-GB" u="sng" dirty="0"/>
              <a:t>Module 2 Specific Subject Needs</a:t>
            </a:r>
          </a:p>
        </p:txBody>
      </p:sp>
      <p:pic>
        <p:nvPicPr>
          <p:cNvPr id="4" name="Picture 3">
            <a:extLst>
              <a:ext uri="{FF2B5EF4-FFF2-40B4-BE49-F238E27FC236}">
                <a16:creationId xmlns:a16="http://schemas.microsoft.com/office/drawing/2014/main" id="{03095ED7-066F-4550-B5E2-482713419F3D}"/>
              </a:ext>
            </a:extLst>
          </p:cNvPr>
          <p:cNvPicPr>
            <a:picLocks noChangeAspect="1"/>
          </p:cNvPicPr>
          <p:nvPr/>
        </p:nvPicPr>
        <p:blipFill>
          <a:blip r:embed="rId2"/>
          <a:stretch>
            <a:fillRect/>
          </a:stretch>
        </p:blipFill>
        <p:spPr>
          <a:xfrm>
            <a:off x="130174" y="155576"/>
            <a:ext cx="1924050" cy="1695450"/>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B28017B0-C6AA-6241-BFA9-7A3A442E05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5" name="TextBox 4">
            <a:extLst>
              <a:ext uri="{FF2B5EF4-FFF2-40B4-BE49-F238E27FC236}">
                <a16:creationId xmlns:a16="http://schemas.microsoft.com/office/drawing/2014/main" id="{E342F7D6-D382-4A4E-97D6-7A92F50D9536}"/>
              </a:ext>
            </a:extLst>
          </p:cNvPr>
          <p:cNvSpPr txBox="1"/>
          <p:nvPr/>
        </p:nvSpPr>
        <p:spPr>
          <a:xfrm>
            <a:off x="699143" y="2147138"/>
            <a:ext cx="9486578" cy="6370975"/>
          </a:xfrm>
          <a:prstGeom prst="rect">
            <a:avLst/>
          </a:prstGeom>
          <a:noFill/>
        </p:spPr>
        <p:txBody>
          <a:bodyPr wrap="square" numCol="1" rtlCol="0">
            <a:spAutoFit/>
          </a:bodyPr>
          <a:lstStyle/>
          <a:p>
            <a:r>
              <a:rPr lang="en-GB" sz="2400" dirty="0"/>
              <a:t>Introduction</a:t>
            </a:r>
          </a:p>
          <a:p>
            <a:endParaRPr lang="en-GB" sz="2400" dirty="0"/>
          </a:p>
          <a:p>
            <a:pPr marL="342900" indent="-342900">
              <a:lnSpc>
                <a:spcPct val="200000"/>
              </a:lnSpc>
              <a:buFont typeface="Arial" panose="020B0604020202020204" pitchFamily="34" charset="0"/>
              <a:buChar char="•"/>
            </a:pPr>
            <a:r>
              <a:rPr lang="en-GB" sz="2400" dirty="0"/>
              <a:t>Each subject will determine a set of needs that will be unique to the macro-area</a:t>
            </a:r>
          </a:p>
          <a:p>
            <a:pPr marL="342900" indent="-342900">
              <a:lnSpc>
                <a:spcPct val="200000"/>
              </a:lnSpc>
              <a:buFont typeface="Arial" panose="020B0604020202020204" pitchFamily="34" charset="0"/>
              <a:buChar char="•"/>
            </a:pPr>
            <a:r>
              <a:rPr lang="en-GB" sz="2400" dirty="0"/>
              <a:t>Subjects needs vary from one another within the context and among different age groups of learners</a:t>
            </a:r>
          </a:p>
          <a:p>
            <a:pPr marL="342900" indent="-342900">
              <a:lnSpc>
                <a:spcPct val="200000"/>
              </a:lnSpc>
              <a:buFont typeface="Arial" panose="020B0604020202020204" pitchFamily="34" charset="0"/>
              <a:buChar char="•"/>
            </a:pPr>
            <a:r>
              <a:rPr lang="en-GB" sz="2400" dirty="0"/>
              <a:t>Use of synchronous &amp; asynchronous methods  -  a blended approach</a:t>
            </a:r>
          </a:p>
          <a:p>
            <a:pPr>
              <a:lnSpc>
                <a:spcPct val="200000"/>
              </a:lnSpc>
            </a:pPr>
            <a:endParaRPr lang="en-GB" sz="2400" dirty="0"/>
          </a:p>
          <a:p>
            <a:endParaRPr lang="en-GB" sz="2400" dirty="0"/>
          </a:p>
          <a:p>
            <a:endParaRPr lang="en-GB" sz="2400" dirty="0"/>
          </a:p>
          <a:p>
            <a:endParaRPr lang="en-GB" sz="2400" dirty="0"/>
          </a:p>
        </p:txBody>
      </p:sp>
    </p:spTree>
    <p:extLst>
      <p:ext uri="{BB962C8B-B14F-4D97-AF65-F5344CB8AC3E}">
        <p14:creationId xmlns:p14="http://schemas.microsoft.com/office/powerpoint/2010/main" val="18080533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EA91D-3DCB-4A41-B4C3-B09EA8AE1002}"/>
              </a:ext>
            </a:extLst>
          </p:cNvPr>
          <p:cNvSpPr>
            <a:spLocks noGrp="1"/>
          </p:cNvSpPr>
          <p:nvPr>
            <p:ph type="title"/>
          </p:nvPr>
        </p:nvSpPr>
        <p:spPr>
          <a:xfrm>
            <a:off x="2630999" y="450167"/>
            <a:ext cx="6920964" cy="858129"/>
          </a:xfrm>
        </p:spPr>
        <p:txBody>
          <a:bodyPr>
            <a:normAutofit fontScale="90000"/>
          </a:bodyPr>
          <a:lstStyle/>
          <a:p>
            <a:r>
              <a:rPr lang="en-GB" u="sng" dirty="0"/>
              <a:t>Module 2 Specific Subject Needs</a:t>
            </a:r>
          </a:p>
        </p:txBody>
      </p:sp>
      <p:pic>
        <p:nvPicPr>
          <p:cNvPr id="4" name="Picture 3">
            <a:extLst>
              <a:ext uri="{FF2B5EF4-FFF2-40B4-BE49-F238E27FC236}">
                <a16:creationId xmlns:a16="http://schemas.microsoft.com/office/drawing/2014/main" id="{03095ED7-066F-4550-B5E2-482713419F3D}"/>
              </a:ext>
            </a:extLst>
          </p:cNvPr>
          <p:cNvPicPr>
            <a:picLocks noChangeAspect="1"/>
          </p:cNvPicPr>
          <p:nvPr/>
        </p:nvPicPr>
        <p:blipFill>
          <a:blip r:embed="rId2"/>
          <a:stretch>
            <a:fillRect/>
          </a:stretch>
        </p:blipFill>
        <p:spPr>
          <a:xfrm>
            <a:off x="130174" y="155576"/>
            <a:ext cx="1924050" cy="1695450"/>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B28017B0-C6AA-6241-BFA9-7A3A442E05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5" name="TextBox 4">
            <a:extLst>
              <a:ext uri="{FF2B5EF4-FFF2-40B4-BE49-F238E27FC236}">
                <a16:creationId xmlns:a16="http://schemas.microsoft.com/office/drawing/2014/main" id="{E342F7D6-D382-4A4E-97D6-7A92F50D9536}"/>
              </a:ext>
            </a:extLst>
          </p:cNvPr>
          <p:cNvSpPr txBox="1"/>
          <p:nvPr/>
        </p:nvSpPr>
        <p:spPr>
          <a:xfrm>
            <a:off x="641270" y="2471229"/>
            <a:ext cx="9486578" cy="3785652"/>
          </a:xfrm>
          <a:prstGeom prst="rect">
            <a:avLst/>
          </a:prstGeom>
          <a:noFill/>
        </p:spPr>
        <p:txBody>
          <a:bodyPr wrap="square" numCol="1" rtlCol="0">
            <a:spAutoFit/>
          </a:bodyPr>
          <a:lstStyle/>
          <a:p>
            <a:r>
              <a:rPr lang="en-GB" sz="2400" dirty="0"/>
              <a:t>Held meetings with partner schools regularly:</a:t>
            </a:r>
          </a:p>
          <a:p>
            <a:pPr marL="342900" indent="-342900">
              <a:buFont typeface="Arial" panose="020B0604020202020204" pitchFamily="34" charset="0"/>
              <a:buChar char="•"/>
            </a:pPr>
            <a:r>
              <a:rPr lang="en-GB" sz="2400" dirty="0"/>
              <a:t>February 18</a:t>
            </a:r>
          </a:p>
          <a:p>
            <a:pPr marL="342900" indent="-342900">
              <a:buFont typeface="Arial" panose="020B0604020202020204" pitchFamily="34" charset="0"/>
              <a:buChar char="•"/>
            </a:pPr>
            <a:r>
              <a:rPr lang="en-GB" sz="2400" dirty="0"/>
              <a:t>March 8</a:t>
            </a:r>
          </a:p>
          <a:p>
            <a:pPr marL="342900" indent="-342900">
              <a:buFont typeface="Arial" panose="020B0604020202020204" pitchFamily="34" charset="0"/>
              <a:buChar char="•"/>
            </a:pPr>
            <a:r>
              <a:rPr lang="en-GB" sz="2400" dirty="0"/>
              <a:t>April - skipped</a:t>
            </a:r>
          </a:p>
          <a:p>
            <a:pPr marL="342900" indent="-342900">
              <a:buFont typeface="Arial" panose="020B0604020202020204" pitchFamily="34" charset="0"/>
              <a:buChar char="•"/>
            </a:pPr>
            <a:r>
              <a:rPr lang="en-GB" sz="2400" dirty="0"/>
              <a:t>May 2</a:t>
            </a:r>
          </a:p>
          <a:p>
            <a:pPr marL="342900" indent="-342900">
              <a:buFont typeface="Arial" panose="020B0604020202020204" pitchFamily="34" charset="0"/>
              <a:buChar char="•"/>
            </a:pPr>
            <a:endParaRPr lang="en-GB" sz="2400" dirty="0"/>
          </a:p>
          <a:p>
            <a:endParaRPr lang="en-GB" sz="2400" dirty="0"/>
          </a:p>
          <a:p>
            <a:r>
              <a:rPr lang="en-GB" sz="2400" dirty="0"/>
              <a:t>Meetings within each school with staff participating in the project - to provide variety within subjects</a:t>
            </a:r>
          </a:p>
          <a:p>
            <a:endParaRPr lang="en-GB" sz="2400" dirty="0"/>
          </a:p>
        </p:txBody>
      </p:sp>
    </p:spTree>
    <p:extLst>
      <p:ext uri="{BB962C8B-B14F-4D97-AF65-F5344CB8AC3E}">
        <p14:creationId xmlns:p14="http://schemas.microsoft.com/office/powerpoint/2010/main" val="3659556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EA91D-3DCB-4A41-B4C3-B09EA8AE1002}"/>
              </a:ext>
            </a:extLst>
          </p:cNvPr>
          <p:cNvSpPr>
            <a:spLocks noGrp="1"/>
          </p:cNvSpPr>
          <p:nvPr>
            <p:ph type="title"/>
          </p:nvPr>
        </p:nvSpPr>
        <p:spPr>
          <a:xfrm>
            <a:off x="2630999" y="450167"/>
            <a:ext cx="6920964" cy="858129"/>
          </a:xfrm>
        </p:spPr>
        <p:txBody>
          <a:bodyPr>
            <a:normAutofit fontScale="90000"/>
          </a:bodyPr>
          <a:lstStyle/>
          <a:p>
            <a:r>
              <a:rPr lang="en-GB" u="sng" dirty="0"/>
              <a:t>Module 2 Specific Subject Needs</a:t>
            </a:r>
          </a:p>
        </p:txBody>
      </p:sp>
      <p:sp>
        <p:nvSpPr>
          <p:cNvPr id="3" name="Content Placeholder 2">
            <a:extLst>
              <a:ext uri="{FF2B5EF4-FFF2-40B4-BE49-F238E27FC236}">
                <a16:creationId xmlns:a16="http://schemas.microsoft.com/office/drawing/2014/main" id="{15A4FA8A-15A4-4C08-B575-0F6D34030458}"/>
              </a:ext>
            </a:extLst>
          </p:cNvPr>
          <p:cNvSpPr>
            <a:spLocks noGrp="1"/>
          </p:cNvSpPr>
          <p:nvPr>
            <p:ph idx="1"/>
          </p:nvPr>
        </p:nvSpPr>
        <p:spPr>
          <a:xfrm>
            <a:off x="444500" y="1469985"/>
            <a:ext cx="10909300" cy="4575215"/>
          </a:xfrm>
        </p:spPr>
        <p:txBody>
          <a:bodyPr>
            <a:normAutofit/>
          </a:bodyPr>
          <a:lstStyle/>
          <a:p>
            <a:pPr marL="0" indent="0">
              <a:buNone/>
            </a:pPr>
            <a:r>
              <a:rPr lang="en-GB" sz="2400" dirty="0"/>
              <a:t>.</a:t>
            </a:r>
          </a:p>
        </p:txBody>
      </p:sp>
      <p:pic>
        <p:nvPicPr>
          <p:cNvPr id="4" name="Picture 3">
            <a:extLst>
              <a:ext uri="{FF2B5EF4-FFF2-40B4-BE49-F238E27FC236}">
                <a16:creationId xmlns:a16="http://schemas.microsoft.com/office/drawing/2014/main" id="{03095ED7-066F-4550-B5E2-482713419F3D}"/>
              </a:ext>
            </a:extLst>
          </p:cNvPr>
          <p:cNvPicPr>
            <a:picLocks noChangeAspect="1"/>
          </p:cNvPicPr>
          <p:nvPr/>
        </p:nvPicPr>
        <p:blipFill>
          <a:blip r:embed="rId2"/>
          <a:stretch>
            <a:fillRect/>
          </a:stretch>
        </p:blipFill>
        <p:spPr>
          <a:xfrm>
            <a:off x="130174" y="155576"/>
            <a:ext cx="1924050" cy="1695450"/>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B28017B0-C6AA-6241-BFA9-7A3A442E05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5" name="TextBox 4">
            <a:extLst>
              <a:ext uri="{FF2B5EF4-FFF2-40B4-BE49-F238E27FC236}">
                <a16:creationId xmlns:a16="http://schemas.microsoft.com/office/drawing/2014/main" id="{E5B8ADFA-F979-1D4D-9C5A-78B1DF12789D}"/>
              </a:ext>
            </a:extLst>
          </p:cNvPr>
          <p:cNvSpPr txBox="1"/>
          <p:nvPr/>
        </p:nvSpPr>
        <p:spPr>
          <a:xfrm>
            <a:off x="2054224" y="1841120"/>
            <a:ext cx="7822604" cy="4893647"/>
          </a:xfrm>
          <a:prstGeom prst="rect">
            <a:avLst/>
          </a:prstGeom>
          <a:noFill/>
        </p:spPr>
        <p:txBody>
          <a:bodyPr wrap="square" rtlCol="0">
            <a:spAutoFit/>
          </a:bodyPr>
          <a:lstStyle/>
          <a:p>
            <a:pPr>
              <a:lnSpc>
                <a:spcPct val="150000"/>
              </a:lnSpc>
            </a:pPr>
            <a:r>
              <a:rPr lang="en-GB" sz="2400" b="1" i="1" dirty="0">
                <a:solidFill>
                  <a:srgbClr val="FF0000"/>
                </a:solidFill>
              </a:rPr>
              <a:t>What did we produce?</a:t>
            </a:r>
          </a:p>
          <a:p>
            <a:pPr marL="342900" indent="-342900">
              <a:lnSpc>
                <a:spcPct val="150000"/>
              </a:lnSpc>
              <a:buFont typeface="Arial" panose="020B0604020202020204" pitchFamily="34" charset="0"/>
              <a:buChar char="•"/>
            </a:pPr>
            <a:r>
              <a:rPr lang="en-GB" sz="2400" dirty="0"/>
              <a:t>Developed a rough template</a:t>
            </a:r>
          </a:p>
          <a:p>
            <a:pPr marL="342900" indent="-342900">
              <a:lnSpc>
                <a:spcPct val="150000"/>
              </a:lnSpc>
              <a:buFont typeface="Arial" panose="020B0604020202020204" pitchFamily="34" charset="0"/>
              <a:buChar char="•"/>
            </a:pPr>
            <a:r>
              <a:rPr lang="en-GB" sz="2400" dirty="0"/>
              <a:t>discussed  &amp; shared the template in our respective schools</a:t>
            </a:r>
          </a:p>
          <a:p>
            <a:pPr marL="1257300" lvl="2" indent="-342900">
              <a:lnSpc>
                <a:spcPct val="150000"/>
              </a:lnSpc>
              <a:buFont typeface="Arial" panose="020B0604020202020204" pitchFamily="34" charset="0"/>
              <a:buChar char="•"/>
            </a:pPr>
            <a:r>
              <a:rPr lang="en-GB" sz="2400" i="1" dirty="0"/>
              <a:t>Can be modified according to individual needs</a:t>
            </a:r>
          </a:p>
          <a:p>
            <a:pPr marL="342900" indent="-342900">
              <a:lnSpc>
                <a:spcPct val="150000"/>
              </a:lnSpc>
              <a:buFont typeface="Arial" panose="020B0604020202020204" pitchFamily="34" charset="0"/>
              <a:buChar char="•"/>
            </a:pPr>
            <a:r>
              <a:rPr lang="en-GB" sz="2400" dirty="0"/>
              <a:t>Some lessons were experimented online</a:t>
            </a:r>
          </a:p>
          <a:p>
            <a:pPr marL="342900" indent="-342900">
              <a:lnSpc>
                <a:spcPct val="150000"/>
              </a:lnSpc>
              <a:buFont typeface="Arial" panose="020B0604020202020204" pitchFamily="34" charset="0"/>
              <a:buChar char="•"/>
            </a:pPr>
            <a:r>
              <a:rPr lang="en-GB" sz="2400" dirty="0"/>
              <a:t>tracked time spent -</a:t>
            </a:r>
          </a:p>
          <a:p>
            <a:pPr marL="342900" indent="-342900">
              <a:buFont typeface="Arial" panose="020B0604020202020204" pitchFamily="34" charset="0"/>
              <a:buChar char="•"/>
            </a:pPr>
            <a:endParaRPr lang="en-GB" sz="2400" dirty="0"/>
          </a:p>
          <a:p>
            <a:endParaRPr lang="en-GB" sz="2400" dirty="0"/>
          </a:p>
          <a:p>
            <a:endParaRPr lang="en-GB" sz="2400" dirty="0"/>
          </a:p>
          <a:p>
            <a:endParaRPr lang="en-GB" sz="2400" dirty="0"/>
          </a:p>
        </p:txBody>
      </p:sp>
    </p:spTree>
    <p:extLst>
      <p:ext uri="{BB962C8B-B14F-4D97-AF65-F5344CB8AC3E}">
        <p14:creationId xmlns:p14="http://schemas.microsoft.com/office/powerpoint/2010/main" val="38559908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891E4EE9-67DC-CB4A-BFDF-254522591F49}"/>
              </a:ext>
            </a:extLst>
          </p:cNvPr>
          <p:cNvGraphicFramePr>
            <a:graphicFrameLocks noGrp="1"/>
          </p:cNvGraphicFramePr>
          <p:nvPr>
            <p:extLst>
              <p:ext uri="{D42A27DB-BD31-4B8C-83A1-F6EECF244321}">
                <p14:modId xmlns:p14="http://schemas.microsoft.com/office/powerpoint/2010/main" val="2880844847"/>
              </p:ext>
            </p:extLst>
          </p:nvPr>
        </p:nvGraphicFramePr>
        <p:xfrm>
          <a:off x="522968" y="1146525"/>
          <a:ext cx="8204343" cy="5207976"/>
        </p:xfrm>
        <a:graphic>
          <a:graphicData uri="http://schemas.openxmlformats.org/drawingml/2006/table">
            <a:tbl>
              <a:tblPr firstRow="1" firstCol="1" bandRow="1">
                <a:tableStyleId>{8A107856-5554-42FB-B03E-39F5DBC370BA}</a:tableStyleId>
              </a:tblPr>
              <a:tblGrid>
                <a:gridCol w="4942074">
                  <a:extLst>
                    <a:ext uri="{9D8B030D-6E8A-4147-A177-3AD203B41FA5}">
                      <a16:colId xmlns:a16="http://schemas.microsoft.com/office/drawing/2014/main" val="2787406380"/>
                    </a:ext>
                  </a:extLst>
                </a:gridCol>
                <a:gridCol w="3262269">
                  <a:extLst>
                    <a:ext uri="{9D8B030D-6E8A-4147-A177-3AD203B41FA5}">
                      <a16:colId xmlns:a16="http://schemas.microsoft.com/office/drawing/2014/main" val="2617299305"/>
                    </a:ext>
                  </a:extLst>
                </a:gridCol>
              </a:tblGrid>
              <a:tr h="508654">
                <a:tc>
                  <a:txBody>
                    <a:bodyPr/>
                    <a:lstStyle/>
                    <a:p>
                      <a:pPr>
                        <a:spcAft>
                          <a:spcPts val="0"/>
                        </a:spcAft>
                      </a:pPr>
                      <a:r>
                        <a:rPr lang="en-GB" sz="1800" dirty="0">
                          <a:effectLst/>
                        </a:rPr>
                        <a:t>Challenges faced in an online lesson</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tc>
                  <a:txBody>
                    <a:bodyPr/>
                    <a:lstStyle/>
                    <a:p>
                      <a:pPr>
                        <a:spcAft>
                          <a:spcPts val="0"/>
                        </a:spcAft>
                      </a:pPr>
                      <a:r>
                        <a:rPr lang="en-GB" sz="1800" dirty="0">
                          <a:effectLst/>
                        </a:rPr>
                        <a:t> </a:t>
                      </a:r>
                      <a:endParaRPr lang="it-IT" sz="1800" dirty="0">
                        <a:effectLst/>
                      </a:endParaRPr>
                    </a:p>
                  </a:txBody>
                  <a:tcPr marL="33132" marR="33132" marT="0" marB="0"/>
                </a:tc>
                <a:extLst>
                  <a:ext uri="{0D108BD9-81ED-4DB2-BD59-A6C34878D82A}">
                    <a16:rowId xmlns:a16="http://schemas.microsoft.com/office/drawing/2014/main" val="1526902015"/>
                  </a:ext>
                </a:extLst>
              </a:tr>
              <a:tr h="322302">
                <a:tc>
                  <a:txBody>
                    <a:bodyPr/>
                    <a:lstStyle/>
                    <a:p>
                      <a:pPr>
                        <a:spcAft>
                          <a:spcPts val="0"/>
                        </a:spcAft>
                      </a:pPr>
                      <a:r>
                        <a:rPr lang="en-GB" sz="1800">
                          <a:effectLst/>
                        </a:rPr>
                        <a:t>Strategies suggested to cope with the challenges</a:t>
                      </a:r>
                      <a:endParaRPr lang="it-IT" sz="1800">
                        <a:effectLst/>
                      </a:endParaRPr>
                    </a:p>
                    <a:p>
                      <a:pPr>
                        <a:spcAft>
                          <a:spcPts val="0"/>
                        </a:spcAft>
                      </a:pPr>
                      <a:r>
                        <a:rPr lang="en-GB" sz="1800">
                          <a:effectLst/>
                        </a:rPr>
                        <a:t> </a:t>
                      </a:r>
                      <a:endParaRPr lang="it-IT" sz="1800">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tc>
                  <a:txBody>
                    <a:bodyPr/>
                    <a:lstStyle/>
                    <a:p>
                      <a:pPr>
                        <a:spcAft>
                          <a:spcPts val="0"/>
                        </a:spcAft>
                      </a:pPr>
                      <a:r>
                        <a:rPr lang="en-GB" sz="1800" dirty="0">
                          <a:effectLst/>
                        </a:rPr>
                        <a:t> </a:t>
                      </a:r>
                      <a:endParaRPr lang="it-IT" sz="1800" dirty="0">
                        <a:effectLst/>
                      </a:endParaRPr>
                    </a:p>
                  </a:txBody>
                  <a:tcPr marL="33132" marR="33132" marT="0" marB="0"/>
                </a:tc>
                <a:extLst>
                  <a:ext uri="{0D108BD9-81ED-4DB2-BD59-A6C34878D82A}">
                    <a16:rowId xmlns:a16="http://schemas.microsoft.com/office/drawing/2014/main" val="3641180431"/>
                  </a:ext>
                </a:extLst>
              </a:tr>
              <a:tr h="494765">
                <a:tc>
                  <a:txBody>
                    <a:bodyPr/>
                    <a:lstStyle/>
                    <a:p>
                      <a:pPr>
                        <a:spcAft>
                          <a:spcPts val="0"/>
                        </a:spcAft>
                      </a:pPr>
                      <a:r>
                        <a:rPr lang="en-GB" sz="1800" dirty="0">
                          <a:effectLst/>
                        </a:rPr>
                        <a:t>Necessary resources I can use</a:t>
                      </a:r>
                      <a:endParaRPr lang="it-IT" sz="1800" dirty="0">
                        <a:effectLst/>
                      </a:endParaRPr>
                    </a:p>
                    <a:p>
                      <a:pPr>
                        <a:spcAft>
                          <a:spcPts val="0"/>
                        </a:spcAft>
                      </a:pPr>
                      <a:r>
                        <a:rPr lang="en-GB" sz="1800" dirty="0">
                          <a:effectLst/>
                        </a:rPr>
                        <a:t> </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tc>
                  <a:txBody>
                    <a:bodyPr/>
                    <a:lstStyle/>
                    <a:p>
                      <a:pPr>
                        <a:spcAft>
                          <a:spcPts val="0"/>
                        </a:spcAft>
                      </a:pPr>
                      <a:endParaRPr lang="it-IT" sz="1800" dirty="0">
                        <a:effectLst/>
                      </a:endParaRPr>
                    </a:p>
                  </a:txBody>
                  <a:tcPr marL="33132" marR="33132" marT="0" marB="0"/>
                </a:tc>
                <a:extLst>
                  <a:ext uri="{0D108BD9-81ED-4DB2-BD59-A6C34878D82A}">
                    <a16:rowId xmlns:a16="http://schemas.microsoft.com/office/drawing/2014/main" val="475899352"/>
                  </a:ext>
                </a:extLst>
              </a:tr>
              <a:tr h="270191">
                <a:tc>
                  <a:txBody>
                    <a:bodyPr/>
                    <a:lstStyle/>
                    <a:p>
                      <a:pPr>
                        <a:spcAft>
                          <a:spcPts val="0"/>
                        </a:spcAft>
                      </a:pPr>
                      <a:r>
                        <a:rPr lang="en-GB" sz="1800">
                          <a:effectLst/>
                        </a:rPr>
                        <a:t> </a:t>
                      </a:r>
                      <a:endParaRPr lang="it-IT" sz="1800">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tc>
                  <a:txBody>
                    <a:bodyPr/>
                    <a:lstStyle/>
                    <a:p>
                      <a:pPr>
                        <a:spcAft>
                          <a:spcPts val="0"/>
                        </a:spcAft>
                      </a:pPr>
                      <a:r>
                        <a:rPr lang="en-GB" sz="1800">
                          <a:effectLst/>
                        </a:rPr>
                        <a:t> </a:t>
                      </a:r>
                      <a:endParaRPr lang="it-IT" sz="1800">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extLst>
                  <a:ext uri="{0D108BD9-81ED-4DB2-BD59-A6C34878D82A}">
                    <a16:rowId xmlns:a16="http://schemas.microsoft.com/office/drawing/2014/main" val="1527973377"/>
                  </a:ext>
                </a:extLst>
              </a:tr>
              <a:tr h="540382">
                <a:tc>
                  <a:txBody>
                    <a:bodyPr/>
                    <a:lstStyle/>
                    <a:p>
                      <a:pPr>
                        <a:spcAft>
                          <a:spcPts val="0"/>
                        </a:spcAft>
                      </a:pPr>
                      <a:r>
                        <a:rPr lang="en-GB" sz="1800" b="0" dirty="0">
                          <a:effectLst/>
                        </a:rPr>
                        <a:t>Learning objectives for the unit/lesson</a:t>
                      </a:r>
                      <a:endParaRPr lang="it-IT" sz="1800" b="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tc>
                  <a:txBody>
                    <a:bodyPr/>
                    <a:lstStyle/>
                    <a:p>
                      <a:pPr>
                        <a:spcAft>
                          <a:spcPts val="0"/>
                        </a:spcAft>
                      </a:pPr>
                      <a:r>
                        <a:rPr lang="en-GB" sz="1800">
                          <a:effectLst/>
                        </a:rPr>
                        <a:t> </a:t>
                      </a:r>
                      <a:endParaRPr lang="it-IT" sz="1800">
                        <a:effectLst/>
                      </a:endParaRPr>
                    </a:p>
                    <a:p>
                      <a:pPr>
                        <a:spcAft>
                          <a:spcPts val="0"/>
                        </a:spcAft>
                      </a:pPr>
                      <a:r>
                        <a:rPr lang="en-GB" sz="1800">
                          <a:effectLst/>
                        </a:rPr>
                        <a:t> </a:t>
                      </a:r>
                      <a:endParaRPr lang="it-IT" sz="1800">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extLst>
                  <a:ext uri="{0D108BD9-81ED-4DB2-BD59-A6C34878D82A}">
                    <a16:rowId xmlns:a16="http://schemas.microsoft.com/office/drawing/2014/main" val="4191472044"/>
                  </a:ext>
                </a:extLst>
              </a:tr>
              <a:tr h="0">
                <a:tc>
                  <a:txBody>
                    <a:bodyPr/>
                    <a:lstStyle/>
                    <a:p>
                      <a:pPr>
                        <a:spcAft>
                          <a:spcPts val="0"/>
                        </a:spcAft>
                      </a:pPr>
                      <a:r>
                        <a:rPr lang="en-GB" sz="1800" b="0" dirty="0">
                          <a:effectLst/>
                        </a:rPr>
                        <a:t>Student needs</a:t>
                      </a:r>
                      <a:endParaRPr lang="it-IT" sz="1800" b="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tc>
                  <a:txBody>
                    <a:bodyPr/>
                    <a:lstStyle/>
                    <a:p>
                      <a:pPr>
                        <a:spcAft>
                          <a:spcPts val="0"/>
                        </a:spcAft>
                      </a:pPr>
                      <a:r>
                        <a:rPr lang="en-GB" sz="1800" dirty="0">
                          <a:effectLst/>
                        </a:rPr>
                        <a:t> </a:t>
                      </a:r>
                      <a:endParaRPr lang="it-IT" sz="1800" dirty="0">
                        <a:effectLst/>
                      </a:endParaRPr>
                    </a:p>
                    <a:p>
                      <a:pPr>
                        <a:spcAft>
                          <a:spcPts val="0"/>
                        </a:spcAft>
                      </a:pP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extLst>
                  <a:ext uri="{0D108BD9-81ED-4DB2-BD59-A6C34878D82A}">
                    <a16:rowId xmlns:a16="http://schemas.microsoft.com/office/drawing/2014/main" val="2937037576"/>
                  </a:ext>
                </a:extLst>
              </a:tr>
              <a:tr h="436366">
                <a:tc>
                  <a:txBody>
                    <a:bodyPr/>
                    <a:lstStyle/>
                    <a:p>
                      <a:pPr>
                        <a:spcAft>
                          <a:spcPts val="0"/>
                        </a:spcAft>
                      </a:pPr>
                      <a:r>
                        <a:rPr lang="en-GB" sz="1800" b="0" dirty="0">
                          <a:effectLst/>
                        </a:rPr>
                        <a:t>Teaching material</a:t>
                      </a:r>
                      <a:endParaRPr lang="it-IT" sz="1800" b="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tc>
                  <a:txBody>
                    <a:bodyPr/>
                    <a:lstStyle/>
                    <a:p>
                      <a:pPr>
                        <a:spcAft>
                          <a:spcPts val="0"/>
                        </a:spcAft>
                      </a:pPr>
                      <a:r>
                        <a:rPr lang="en-GB" sz="1800" dirty="0">
                          <a:effectLst/>
                        </a:rPr>
                        <a:t> </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extLst>
                  <a:ext uri="{0D108BD9-81ED-4DB2-BD59-A6C34878D82A}">
                    <a16:rowId xmlns:a16="http://schemas.microsoft.com/office/drawing/2014/main" val="2854793793"/>
                  </a:ext>
                </a:extLst>
              </a:tr>
              <a:tr h="433075">
                <a:tc>
                  <a:txBody>
                    <a:bodyPr/>
                    <a:lstStyle/>
                    <a:p>
                      <a:pPr>
                        <a:spcAft>
                          <a:spcPts val="0"/>
                        </a:spcAft>
                      </a:pPr>
                      <a:r>
                        <a:rPr lang="en-GB" sz="1800" b="0" dirty="0">
                          <a:effectLst/>
                        </a:rPr>
                        <a:t>Presentation of the lesson</a:t>
                      </a:r>
                      <a:endParaRPr lang="it-IT" sz="1800" b="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tc>
                  <a:txBody>
                    <a:bodyPr/>
                    <a:lstStyle/>
                    <a:p>
                      <a:pPr marL="266700">
                        <a:spcAft>
                          <a:spcPts val="0"/>
                        </a:spcAft>
                      </a:pPr>
                      <a:r>
                        <a:rPr lang="en-GB" sz="1800" dirty="0">
                          <a:effectLst/>
                        </a:rPr>
                        <a:t> </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extLst>
                  <a:ext uri="{0D108BD9-81ED-4DB2-BD59-A6C34878D82A}">
                    <a16:rowId xmlns:a16="http://schemas.microsoft.com/office/drawing/2014/main" val="1495973374"/>
                  </a:ext>
                </a:extLst>
              </a:tr>
              <a:tr h="319279">
                <a:tc>
                  <a:txBody>
                    <a:bodyPr/>
                    <a:lstStyle/>
                    <a:p>
                      <a:pPr>
                        <a:spcAft>
                          <a:spcPts val="0"/>
                        </a:spcAft>
                      </a:pPr>
                      <a:r>
                        <a:rPr lang="en-GB" sz="1800" b="0" dirty="0">
                          <a:effectLst/>
                        </a:rPr>
                        <a:t>Instructions for the lesson</a:t>
                      </a:r>
                      <a:endParaRPr lang="it-IT" sz="1800" b="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tc>
                  <a:txBody>
                    <a:bodyPr/>
                    <a:lstStyle/>
                    <a:p>
                      <a:pPr>
                        <a:spcAft>
                          <a:spcPts val="0"/>
                        </a:spcAft>
                      </a:pPr>
                      <a:r>
                        <a:rPr lang="en-GB" sz="1800" dirty="0">
                          <a:effectLst/>
                        </a:rPr>
                        <a:t> </a:t>
                      </a:r>
                      <a:endParaRPr lang="it-IT" sz="1800" dirty="0">
                        <a:effectLst/>
                      </a:endParaRPr>
                    </a:p>
                  </a:txBody>
                  <a:tcPr marL="33132" marR="33132" marT="0" marB="0"/>
                </a:tc>
                <a:extLst>
                  <a:ext uri="{0D108BD9-81ED-4DB2-BD59-A6C34878D82A}">
                    <a16:rowId xmlns:a16="http://schemas.microsoft.com/office/drawing/2014/main" val="3356824512"/>
                  </a:ext>
                </a:extLst>
              </a:tr>
              <a:tr h="393540">
                <a:tc>
                  <a:txBody>
                    <a:bodyPr/>
                    <a:lstStyle/>
                    <a:p>
                      <a:pPr>
                        <a:spcAft>
                          <a:spcPts val="0"/>
                        </a:spcAft>
                      </a:pPr>
                      <a:r>
                        <a:rPr lang="en-GB" sz="1800" b="0" dirty="0">
                          <a:effectLst/>
                        </a:rPr>
                        <a:t>Give students to practice</a:t>
                      </a:r>
                      <a:endParaRPr lang="it-IT" sz="1800" b="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tc>
                  <a:txBody>
                    <a:bodyPr/>
                    <a:lstStyle/>
                    <a:p>
                      <a:pPr>
                        <a:spcAft>
                          <a:spcPts val="0"/>
                        </a:spcAft>
                      </a:pPr>
                      <a:r>
                        <a:rPr lang="en-GB" sz="1800" dirty="0">
                          <a:effectLst/>
                        </a:rPr>
                        <a:t> </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extLst>
                  <a:ext uri="{0D108BD9-81ED-4DB2-BD59-A6C34878D82A}">
                    <a16:rowId xmlns:a16="http://schemas.microsoft.com/office/drawing/2014/main" val="3661610995"/>
                  </a:ext>
                </a:extLst>
              </a:tr>
              <a:tr h="335665">
                <a:tc>
                  <a:txBody>
                    <a:bodyPr/>
                    <a:lstStyle/>
                    <a:p>
                      <a:pPr>
                        <a:spcAft>
                          <a:spcPts val="0"/>
                        </a:spcAft>
                      </a:pPr>
                      <a:r>
                        <a:rPr lang="en-GB" sz="1800" b="0" dirty="0">
                          <a:effectLst/>
                        </a:rPr>
                        <a:t>Wrap up</a:t>
                      </a:r>
                      <a:endParaRPr lang="it-IT" sz="1800" b="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tc>
                  <a:txBody>
                    <a:bodyPr/>
                    <a:lstStyle/>
                    <a:p>
                      <a:pPr>
                        <a:spcAft>
                          <a:spcPts val="0"/>
                        </a:spcAft>
                      </a:pPr>
                      <a:r>
                        <a:rPr lang="en-GB" sz="1800" dirty="0">
                          <a:effectLst/>
                        </a:rPr>
                        <a:t> </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extLst>
                  <a:ext uri="{0D108BD9-81ED-4DB2-BD59-A6C34878D82A}">
                    <a16:rowId xmlns:a16="http://schemas.microsoft.com/office/drawing/2014/main" val="2810743296"/>
                  </a:ext>
                </a:extLst>
              </a:tr>
              <a:tr h="312517">
                <a:tc>
                  <a:txBody>
                    <a:bodyPr/>
                    <a:lstStyle/>
                    <a:p>
                      <a:pPr>
                        <a:spcAft>
                          <a:spcPts val="0"/>
                        </a:spcAft>
                      </a:pPr>
                      <a:r>
                        <a:rPr lang="en-GB" sz="1800" b="0" dirty="0">
                          <a:effectLst/>
                        </a:rPr>
                        <a:t>Evaluate your own lesson</a:t>
                      </a:r>
                      <a:endParaRPr lang="it-IT" sz="1800" b="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tc>
                  <a:txBody>
                    <a:bodyPr/>
                    <a:lstStyle/>
                    <a:p>
                      <a:pPr>
                        <a:spcAft>
                          <a:spcPts val="0"/>
                        </a:spcAft>
                      </a:pPr>
                      <a:r>
                        <a:rPr lang="en-GB" sz="1800" dirty="0">
                          <a:effectLst/>
                        </a:rPr>
                        <a:t> </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3132" marR="33132" marT="0" marB="0"/>
                </a:tc>
                <a:extLst>
                  <a:ext uri="{0D108BD9-81ED-4DB2-BD59-A6C34878D82A}">
                    <a16:rowId xmlns:a16="http://schemas.microsoft.com/office/drawing/2014/main" val="814571706"/>
                  </a:ext>
                </a:extLst>
              </a:tr>
            </a:tbl>
          </a:graphicData>
        </a:graphic>
      </p:graphicFrame>
    </p:spTree>
    <p:extLst>
      <p:ext uri="{BB962C8B-B14F-4D97-AF65-F5344CB8AC3E}">
        <p14:creationId xmlns:p14="http://schemas.microsoft.com/office/powerpoint/2010/main" val="28692941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EA91D-3DCB-4A41-B4C3-B09EA8AE1002}"/>
              </a:ext>
            </a:extLst>
          </p:cNvPr>
          <p:cNvSpPr>
            <a:spLocks noGrp="1"/>
          </p:cNvSpPr>
          <p:nvPr>
            <p:ph type="title"/>
          </p:nvPr>
        </p:nvSpPr>
        <p:spPr>
          <a:xfrm>
            <a:off x="2630999" y="450167"/>
            <a:ext cx="6920964" cy="858129"/>
          </a:xfrm>
        </p:spPr>
        <p:txBody>
          <a:bodyPr>
            <a:normAutofit fontScale="90000"/>
          </a:bodyPr>
          <a:lstStyle/>
          <a:p>
            <a:r>
              <a:rPr lang="en-GB" u="sng" dirty="0"/>
              <a:t>Module 2 Specific Subject Needs</a:t>
            </a:r>
          </a:p>
        </p:txBody>
      </p:sp>
      <p:sp>
        <p:nvSpPr>
          <p:cNvPr id="3" name="Content Placeholder 2">
            <a:extLst>
              <a:ext uri="{FF2B5EF4-FFF2-40B4-BE49-F238E27FC236}">
                <a16:creationId xmlns:a16="http://schemas.microsoft.com/office/drawing/2014/main" id="{15A4FA8A-15A4-4C08-B575-0F6D34030458}"/>
              </a:ext>
            </a:extLst>
          </p:cNvPr>
          <p:cNvSpPr>
            <a:spLocks noGrp="1"/>
          </p:cNvSpPr>
          <p:nvPr>
            <p:ph idx="1"/>
          </p:nvPr>
        </p:nvSpPr>
        <p:spPr>
          <a:xfrm>
            <a:off x="444500" y="1469985"/>
            <a:ext cx="10909300" cy="4575215"/>
          </a:xfrm>
        </p:spPr>
        <p:txBody>
          <a:bodyPr>
            <a:normAutofit/>
          </a:bodyPr>
          <a:lstStyle/>
          <a:p>
            <a:pPr marL="0" indent="0">
              <a:buNone/>
            </a:pPr>
            <a:r>
              <a:rPr lang="en-GB" sz="2400" dirty="0"/>
              <a:t>.</a:t>
            </a:r>
          </a:p>
        </p:txBody>
      </p:sp>
      <p:pic>
        <p:nvPicPr>
          <p:cNvPr id="4" name="Picture 3">
            <a:extLst>
              <a:ext uri="{FF2B5EF4-FFF2-40B4-BE49-F238E27FC236}">
                <a16:creationId xmlns:a16="http://schemas.microsoft.com/office/drawing/2014/main" id="{03095ED7-066F-4550-B5E2-482713419F3D}"/>
              </a:ext>
            </a:extLst>
          </p:cNvPr>
          <p:cNvPicPr>
            <a:picLocks noChangeAspect="1"/>
          </p:cNvPicPr>
          <p:nvPr/>
        </p:nvPicPr>
        <p:blipFill>
          <a:blip r:embed="rId2"/>
          <a:stretch>
            <a:fillRect/>
          </a:stretch>
        </p:blipFill>
        <p:spPr>
          <a:xfrm>
            <a:off x="130174" y="155576"/>
            <a:ext cx="1924050" cy="1695450"/>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B28017B0-C6AA-6241-BFA9-7A3A442E05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graphicFrame>
        <p:nvGraphicFramePr>
          <p:cNvPr id="10" name="Table 9">
            <a:extLst>
              <a:ext uri="{FF2B5EF4-FFF2-40B4-BE49-F238E27FC236}">
                <a16:creationId xmlns:a16="http://schemas.microsoft.com/office/drawing/2014/main" id="{676A915C-1055-0E45-8CE6-56BE8B6FC68E}"/>
              </a:ext>
            </a:extLst>
          </p:cNvPr>
          <p:cNvGraphicFramePr>
            <a:graphicFrameLocks noGrp="1"/>
          </p:cNvGraphicFramePr>
          <p:nvPr>
            <p:extLst>
              <p:ext uri="{D42A27DB-BD31-4B8C-83A1-F6EECF244321}">
                <p14:modId xmlns:p14="http://schemas.microsoft.com/office/powerpoint/2010/main" val="3072111682"/>
              </p:ext>
            </p:extLst>
          </p:nvPr>
        </p:nvGraphicFramePr>
        <p:xfrm>
          <a:off x="2504270" y="1851026"/>
          <a:ext cx="7174422" cy="3352800"/>
        </p:xfrm>
        <a:graphic>
          <a:graphicData uri="http://schemas.openxmlformats.org/drawingml/2006/table">
            <a:tbl>
              <a:tblPr firstRow="1" firstCol="1" bandRow="1">
                <a:tableStyleId>{B301B821-A1FF-4177-AEE7-76D212191A09}</a:tableStyleId>
              </a:tblPr>
              <a:tblGrid>
                <a:gridCol w="2391245">
                  <a:extLst>
                    <a:ext uri="{9D8B030D-6E8A-4147-A177-3AD203B41FA5}">
                      <a16:colId xmlns:a16="http://schemas.microsoft.com/office/drawing/2014/main" val="2885148037"/>
                    </a:ext>
                  </a:extLst>
                </a:gridCol>
                <a:gridCol w="2391245">
                  <a:extLst>
                    <a:ext uri="{9D8B030D-6E8A-4147-A177-3AD203B41FA5}">
                      <a16:colId xmlns:a16="http://schemas.microsoft.com/office/drawing/2014/main" val="3220681918"/>
                    </a:ext>
                  </a:extLst>
                </a:gridCol>
                <a:gridCol w="2391932">
                  <a:extLst>
                    <a:ext uri="{9D8B030D-6E8A-4147-A177-3AD203B41FA5}">
                      <a16:colId xmlns:a16="http://schemas.microsoft.com/office/drawing/2014/main" val="1514922821"/>
                    </a:ext>
                  </a:extLst>
                </a:gridCol>
              </a:tblGrid>
              <a:tr h="0">
                <a:tc>
                  <a:txBody>
                    <a:bodyPr/>
                    <a:lstStyle/>
                    <a:p>
                      <a:pPr marL="457200">
                        <a:spcAft>
                          <a:spcPts val="0"/>
                        </a:spcAft>
                      </a:pPr>
                      <a:r>
                        <a:rPr lang="en-GB" sz="2000" dirty="0">
                          <a:effectLst/>
                        </a:rPr>
                        <a:t>Italy</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spcAft>
                          <a:spcPts val="0"/>
                        </a:spcAft>
                      </a:pPr>
                      <a:r>
                        <a:rPr lang="en-GB" sz="2000" dirty="0">
                          <a:effectLst/>
                        </a:rPr>
                        <a:t>Spain</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spcAft>
                          <a:spcPts val="0"/>
                        </a:spcAft>
                      </a:pPr>
                      <a:r>
                        <a:rPr lang="en-GB" sz="2000">
                          <a:effectLst/>
                        </a:rPr>
                        <a:t>Finland</a:t>
                      </a:r>
                      <a:endParaRPr lang="it-IT"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73756202"/>
                  </a:ext>
                </a:extLst>
              </a:tr>
              <a:tr h="0">
                <a:tc>
                  <a:txBody>
                    <a:bodyPr/>
                    <a:lstStyle/>
                    <a:p>
                      <a:pPr marL="457200">
                        <a:spcAft>
                          <a:spcPts val="0"/>
                        </a:spcAft>
                      </a:pPr>
                      <a:r>
                        <a:rPr lang="en-GB" sz="2000" b="0" noProof="0" dirty="0">
                          <a:effectLst/>
                        </a:rPr>
                        <a:t>PE</a:t>
                      </a:r>
                    </a:p>
                    <a:p>
                      <a:pPr marL="457200">
                        <a:spcAft>
                          <a:spcPts val="0"/>
                        </a:spcAft>
                      </a:pPr>
                      <a:r>
                        <a:rPr lang="en-GB" sz="2000" b="0" noProof="0" dirty="0">
                          <a:effectLst/>
                        </a:rPr>
                        <a:t>Latin</a:t>
                      </a:r>
                    </a:p>
                    <a:p>
                      <a:pPr marL="457200">
                        <a:spcAft>
                          <a:spcPts val="0"/>
                        </a:spcAft>
                      </a:pPr>
                      <a:r>
                        <a:rPr lang="en-GB" sz="2000" b="0" noProof="0" dirty="0">
                          <a:effectLst/>
                        </a:rPr>
                        <a:t>Math/Physics</a:t>
                      </a:r>
                    </a:p>
                    <a:p>
                      <a:pPr marL="457200">
                        <a:spcAft>
                          <a:spcPts val="0"/>
                        </a:spcAft>
                      </a:pPr>
                      <a:r>
                        <a:rPr lang="en-GB" sz="2000" b="0" noProof="0" dirty="0">
                          <a:effectLst/>
                        </a:rPr>
                        <a:t>Creative writing (Italian)</a:t>
                      </a:r>
                    </a:p>
                    <a:p>
                      <a:pPr marL="457200">
                        <a:spcAft>
                          <a:spcPts val="0"/>
                        </a:spcAft>
                      </a:pPr>
                      <a:r>
                        <a:rPr lang="en-GB" sz="2000" b="0" noProof="0" dirty="0">
                          <a:effectLst/>
                        </a:rPr>
                        <a:t>Philosophy</a:t>
                      </a:r>
                    </a:p>
                    <a:p>
                      <a:pPr marL="457200">
                        <a:spcAft>
                          <a:spcPts val="0"/>
                        </a:spcAft>
                      </a:pPr>
                      <a:r>
                        <a:rPr lang="en-GB" sz="2000" b="0" noProof="0" dirty="0">
                          <a:effectLst/>
                        </a:rPr>
                        <a:t>Science</a:t>
                      </a:r>
                      <a:endParaRPr lang="en-GB" sz="2000" b="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2000" kern="1200" noProof="0" dirty="0">
                          <a:effectLst/>
                        </a:rPr>
                        <a:t>Physical Education</a:t>
                      </a:r>
                    </a:p>
                    <a:p>
                      <a:r>
                        <a:rPr lang="en-GB" sz="2000" kern="1200" noProof="0" dirty="0">
                          <a:effectLst/>
                        </a:rPr>
                        <a:t>Spanish</a:t>
                      </a:r>
                    </a:p>
                    <a:p>
                      <a:r>
                        <a:rPr lang="en-GB" sz="2000" kern="1200" noProof="0" dirty="0">
                          <a:effectLst/>
                        </a:rPr>
                        <a:t>English</a:t>
                      </a:r>
                    </a:p>
                    <a:p>
                      <a:r>
                        <a:rPr lang="en-GB" sz="2000" kern="1200" noProof="0" dirty="0">
                          <a:effectLst/>
                        </a:rPr>
                        <a:t>Music</a:t>
                      </a:r>
                    </a:p>
                    <a:p>
                      <a:r>
                        <a:rPr lang="en-GB" sz="2000" kern="1200" noProof="0" dirty="0">
                          <a:effectLst/>
                        </a:rPr>
                        <a:t>Biology</a:t>
                      </a:r>
                    </a:p>
                    <a:p>
                      <a:r>
                        <a:rPr lang="en-GB" sz="2000" kern="1200" noProof="0" dirty="0">
                          <a:effectLst/>
                        </a:rPr>
                        <a:t>Technology</a:t>
                      </a:r>
                    </a:p>
                    <a:p>
                      <a:r>
                        <a:rPr lang="en-GB" sz="2000" kern="1200" noProof="0" dirty="0">
                          <a:effectLst/>
                        </a:rPr>
                        <a:t>IT programming</a:t>
                      </a:r>
                    </a:p>
                    <a:p>
                      <a:r>
                        <a:rPr lang="en-GB" sz="2000" kern="1200" noProof="0" dirty="0">
                          <a:effectLst/>
                        </a:rPr>
                        <a:t>History of Art</a:t>
                      </a:r>
                    </a:p>
                    <a:p>
                      <a:r>
                        <a:rPr lang="en-GB" sz="2000" kern="1200" noProof="0" dirty="0">
                          <a:effectLst/>
                        </a:rPr>
                        <a:t>History</a:t>
                      </a:r>
                    </a:p>
                    <a:p>
                      <a:r>
                        <a:rPr lang="en-GB" sz="2000" kern="1200" noProof="0" dirty="0">
                          <a:effectLst/>
                        </a:rPr>
                        <a:t>Chemistry</a:t>
                      </a:r>
                      <a:endParaRPr lang="en-GB" sz="2000" b="0" i="0" kern="1200" noProof="0" dirty="0">
                        <a:solidFill>
                          <a:schemeClr val="dk1"/>
                        </a:solidFill>
                        <a:effectLst/>
                        <a:latin typeface="+mn-lt"/>
                        <a:ea typeface="+mn-ea"/>
                        <a:cs typeface="+mn-cs"/>
                      </a:endParaRPr>
                    </a:p>
                  </a:txBody>
                  <a:tcPr marL="68580" marR="68580" marT="0" marB="0"/>
                </a:tc>
                <a:tc>
                  <a:txBody>
                    <a:bodyPr/>
                    <a:lstStyle/>
                    <a:p>
                      <a:pPr marL="457200">
                        <a:spcAft>
                          <a:spcPts val="0"/>
                        </a:spcAft>
                      </a:pPr>
                      <a:r>
                        <a:rPr lang="en-GB" sz="2000" dirty="0">
                          <a:effectLst/>
                        </a:rPr>
                        <a:t>PE/health studies</a:t>
                      </a:r>
                      <a:endParaRPr lang="it-IT" sz="2000" dirty="0">
                        <a:effectLst/>
                      </a:endParaRPr>
                    </a:p>
                    <a:p>
                      <a:pPr marL="457200">
                        <a:spcAft>
                          <a:spcPts val="0"/>
                        </a:spcAft>
                      </a:pPr>
                      <a:r>
                        <a:rPr lang="en-GB" sz="2000" dirty="0">
                          <a:effectLst/>
                        </a:rPr>
                        <a:t>English as EFL (2)</a:t>
                      </a:r>
                      <a:endParaRPr lang="it-IT" sz="2000" dirty="0">
                        <a:effectLst/>
                      </a:endParaRPr>
                    </a:p>
                    <a:p>
                      <a:pPr marL="457200">
                        <a:spcAft>
                          <a:spcPts val="0"/>
                        </a:spcAft>
                      </a:pPr>
                      <a:r>
                        <a:rPr lang="en-GB" sz="2000" dirty="0">
                          <a:effectLst/>
                        </a:rPr>
                        <a:t>History</a:t>
                      </a:r>
                      <a:endParaRPr lang="it-IT" sz="2000" dirty="0">
                        <a:effectLst/>
                      </a:endParaRPr>
                    </a:p>
                    <a:p>
                      <a:pPr marL="457200">
                        <a:spcAft>
                          <a:spcPts val="0"/>
                        </a:spcAft>
                      </a:pPr>
                      <a:r>
                        <a:rPr lang="en-GB" sz="2000" dirty="0">
                          <a:effectLst/>
                        </a:rPr>
                        <a:t>Finnish</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96064672"/>
                  </a:ext>
                </a:extLst>
              </a:tr>
            </a:tbl>
          </a:graphicData>
        </a:graphic>
      </p:graphicFrame>
    </p:spTree>
    <p:extLst>
      <p:ext uri="{BB962C8B-B14F-4D97-AF65-F5344CB8AC3E}">
        <p14:creationId xmlns:p14="http://schemas.microsoft.com/office/powerpoint/2010/main" val="1268672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EA91D-3DCB-4A41-B4C3-B09EA8AE1002}"/>
              </a:ext>
            </a:extLst>
          </p:cNvPr>
          <p:cNvSpPr>
            <a:spLocks noGrp="1"/>
          </p:cNvSpPr>
          <p:nvPr>
            <p:ph type="title"/>
          </p:nvPr>
        </p:nvSpPr>
        <p:spPr>
          <a:xfrm>
            <a:off x="2630999" y="450167"/>
            <a:ext cx="6920964" cy="858129"/>
          </a:xfrm>
        </p:spPr>
        <p:txBody>
          <a:bodyPr>
            <a:normAutofit fontScale="90000"/>
          </a:bodyPr>
          <a:lstStyle/>
          <a:p>
            <a:r>
              <a:rPr lang="en-GB" u="sng" dirty="0"/>
              <a:t>Module 2 Specific Subject Needs</a:t>
            </a:r>
          </a:p>
        </p:txBody>
      </p:sp>
      <p:sp>
        <p:nvSpPr>
          <p:cNvPr id="3" name="Content Placeholder 2">
            <a:extLst>
              <a:ext uri="{FF2B5EF4-FFF2-40B4-BE49-F238E27FC236}">
                <a16:creationId xmlns:a16="http://schemas.microsoft.com/office/drawing/2014/main" id="{15A4FA8A-15A4-4C08-B575-0F6D34030458}"/>
              </a:ext>
            </a:extLst>
          </p:cNvPr>
          <p:cNvSpPr>
            <a:spLocks noGrp="1"/>
          </p:cNvSpPr>
          <p:nvPr>
            <p:ph idx="1"/>
          </p:nvPr>
        </p:nvSpPr>
        <p:spPr>
          <a:xfrm>
            <a:off x="456075" y="1350455"/>
            <a:ext cx="10909300" cy="5304988"/>
          </a:xfrm>
        </p:spPr>
        <p:txBody>
          <a:bodyPr>
            <a:normAutofit/>
          </a:bodyPr>
          <a:lstStyle/>
          <a:p>
            <a:pPr marL="0" indent="0">
              <a:buNone/>
            </a:pPr>
            <a:r>
              <a:rPr lang="en-GB" sz="2400" dirty="0"/>
              <a:t>.</a:t>
            </a:r>
          </a:p>
        </p:txBody>
      </p:sp>
      <p:pic>
        <p:nvPicPr>
          <p:cNvPr id="4" name="Picture 3">
            <a:extLst>
              <a:ext uri="{FF2B5EF4-FFF2-40B4-BE49-F238E27FC236}">
                <a16:creationId xmlns:a16="http://schemas.microsoft.com/office/drawing/2014/main" id="{03095ED7-066F-4550-B5E2-482713419F3D}"/>
              </a:ext>
            </a:extLst>
          </p:cNvPr>
          <p:cNvPicPr>
            <a:picLocks noChangeAspect="1"/>
          </p:cNvPicPr>
          <p:nvPr/>
        </p:nvPicPr>
        <p:blipFill>
          <a:blip r:embed="rId2"/>
          <a:stretch>
            <a:fillRect/>
          </a:stretch>
        </p:blipFill>
        <p:spPr>
          <a:xfrm>
            <a:off x="130174" y="155576"/>
            <a:ext cx="1924050" cy="1695450"/>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B28017B0-C6AA-6241-BFA9-7A3A442E05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5" name="TextBox 4">
            <a:extLst>
              <a:ext uri="{FF2B5EF4-FFF2-40B4-BE49-F238E27FC236}">
                <a16:creationId xmlns:a16="http://schemas.microsoft.com/office/drawing/2014/main" id="{6DD28FDC-8555-A846-A786-5151A19586CA}"/>
              </a:ext>
            </a:extLst>
          </p:cNvPr>
          <p:cNvSpPr txBox="1"/>
          <p:nvPr/>
        </p:nvSpPr>
        <p:spPr>
          <a:xfrm>
            <a:off x="2384385" y="1574157"/>
            <a:ext cx="7991897" cy="4801314"/>
          </a:xfrm>
          <a:prstGeom prst="rect">
            <a:avLst/>
          </a:prstGeom>
          <a:noFill/>
        </p:spPr>
        <p:txBody>
          <a:bodyPr wrap="square" rtlCol="0">
            <a:spAutoFit/>
          </a:bodyPr>
          <a:lstStyle/>
          <a:p>
            <a:r>
              <a:rPr lang="en-GB" dirty="0"/>
              <a:t>As of now…..</a:t>
            </a:r>
          </a:p>
          <a:p>
            <a:endParaRPr lang="en-GB" dirty="0"/>
          </a:p>
          <a:p>
            <a:r>
              <a:rPr lang="en-GB" dirty="0">
                <a:highlight>
                  <a:srgbClr val="FFFF00"/>
                </a:highlight>
              </a:rPr>
              <a:t>Italy</a:t>
            </a:r>
            <a:r>
              <a:rPr lang="en-GB" dirty="0"/>
              <a:t> -  Physical education, creativity writing, and Latin teachers have already carried out their lesson plans online,</a:t>
            </a:r>
          </a:p>
          <a:p>
            <a:pPr marL="285750" indent="-285750">
              <a:buFont typeface="Arial" panose="020B0604020202020204" pitchFamily="34" charset="0"/>
              <a:buChar char="•"/>
            </a:pPr>
            <a:r>
              <a:rPr lang="en-GB" dirty="0"/>
              <a:t>other teachers are putting together their ideas &amp; planning their lessons. </a:t>
            </a:r>
          </a:p>
          <a:p>
            <a:pPr marL="285750" indent="-285750">
              <a:buFont typeface="Arial" panose="020B0604020202020204" pitchFamily="34" charset="0"/>
              <a:buChar char="•"/>
            </a:pPr>
            <a:r>
              <a:rPr lang="en-GB" dirty="0"/>
              <a:t>Use of </a:t>
            </a:r>
            <a:r>
              <a:rPr lang="en-GB" dirty="0" err="1">
                <a:highlight>
                  <a:srgbClr val="FFFF00"/>
                </a:highlight>
              </a:rPr>
              <a:t>mindomo</a:t>
            </a:r>
            <a:r>
              <a:rPr lang="en-GB" dirty="0">
                <a:highlight>
                  <a:srgbClr val="FFFF00"/>
                </a:highlight>
              </a:rPr>
              <a:t>, </a:t>
            </a:r>
            <a:r>
              <a:rPr lang="en-GB" dirty="0" err="1">
                <a:highlight>
                  <a:srgbClr val="FFFF00"/>
                </a:highlight>
              </a:rPr>
              <a:t>gather.town</a:t>
            </a:r>
            <a:r>
              <a:rPr lang="en-GB" dirty="0">
                <a:highlight>
                  <a:srgbClr val="FFFF00"/>
                </a:highlight>
              </a:rPr>
              <a:t>, group generator and randomizer on meet </a:t>
            </a:r>
            <a:r>
              <a:rPr lang="en-GB" dirty="0"/>
              <a:t>etc</a:t>
            </a:r>
          </a:p>
          <a:p>
            <a:pPr marL="285750" indent="-285750">
              <a:buFont typeface="Arial" panose="020B0604020202020204" pitchFamily="34" charset="0"/>
              <a:buChar char="•"/>
            </a:pPr>
            <a:r>
              <a:rPr lang="en-GB" dirty="0"/>
              <a:t>The philosophy teacher has been rethinking the usual objectives he includes in his lessons and has encouraged other teachers to think. </a:t>
            </a:r>
          </a:p>
          <a:p>
            <a:pPr marL="285750" indent="-285750">
              <a:buFont typeface="Arial" panose="020B0604020202020204" pitchFamily="34" charset="0"/>
              <a:buChar char="•"/>
            </a:pPr>
            <a:r>
              <a:rPr lang="en-GB" dirty="0"/>
              <a:t>By the end of July almost all teachers will be concluding their planning and will experiment September - December 2022. </a:t>
            </a:r>
            <a:endParaRPr lang="it-IT" dirty="0"/>
          </a:p>
          <a:p>
            <a:endParaRPr lang="en-GB" dirty="0"/>
          </a:p>
          <a:p>
            <a:r>
              <a:rPr lang="en-GB" dirty="0">
                <a:highlight>
                  <a:srgbClr val="FFFF00"/>
                </a:highlight>
              </a:rPr>
              <a:t>Finland</a:t>
            </a:r>
            <a:r>
              <a:rPr lang="en-GB" dirty="0"/>
              <a:t> - Some teachers are in the processing of putting their plans together while others have started online teaching. </a:t>
            </a:r>
          </a:p>
          <a:p>
            <a:pPr marL="285750" indent="-285750">
              <a:buFont typeface="Arial" panose="020B0604020202020204" pitchFamily="34" charset="0"/>
              <a:buChar char="•"/>
            </a:pPr>
            <a:r>
              <a:rPr lang="en-GB" dirty="0"/>
              <a:t>Use of open physical space at school allows students to connect automatically from any point without being physically present in a single classroom (interesting).</a:t>
            </a:r>
            <a:endParaRPr lang="it-IT" dirty="0"/>
          </a:p>
          <a:p>
            <a:pPr marL="285750" indent="-285750">
              <a:buFont typeface="Arial" panose="020B0604020202020204" pitchFamily="34" charset="0"/>
              <a:buChar char="•"/>
            </a:pPr>
            <a:r>
              <a:rPr lang="en-GB" dirty="0"/>
              <a:t>Use of </a:t>
            </a:r>
            <a:r>
              <a:rPr lang="en-GB" dirty="0" err="1">
                <a:highlight>
                  <a:srgbClr val="FFFF00"/>
                </a:highlight>
              </a:rPr>
              <a:t>voki</a:t>
            </a:r>
            <a:r>
              <a:rPr lang="en-GB" dirty="0"/>
              <a:t> in developing a lesson</a:t>
            </a:r>
          </a:p>
        </p:txBody>
      </p:sp>
    </p:spTree>
    <p:extLst>
      <p:ext uri="{BB962C8B-B14F-4D97-AF65-F5344CB8AC3E}">
        <p14:creationId xmlns:p14="http://schemas.microsoft.com/office/powerpoint/2010/main" val="1612616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EA91D-3DCB-4A41-B4C3-B09EA8AE1002}"/>
              </a:ext>
            </a:extLst>
          </p:cNvPr>
          <p:cNvSpPr>
            <a:spLocks noGrp="1"/>
          </p:cNvSpPr>
          <p:nvPr>
            <p:ph type="title"/>
          </p:nvPr>
        </p:nvSpPr>
        <p:spPr>
          <a:xfrm>
            <a:off x="2630999" y="450167"/>
            <a:ext cx="6920964" cy="858129"/>
          </a:xfrm>
        </p:spPr>
        <p:txBody>
          <a:bodyPr>
            <a:normAutofit fontScale="90000"/>
          </a:bodyPr>
          <a:lstStyle/>
          <a:p>
            <a:r>
              <a:rPr lang="en-GB" u="sng" dirty="0"/>
              <a:t>Module 2 Specific Subject Needs</a:t>
            </a:r>
          </a:p>
        </p:txBody>
      </p:sp>
      <p:sp>
        <p:nvSpPr>
          <p:cNvPr id="3" name="Content Placeholder 2">
            <a:extLst>
              <a:ext uri="{FF2B5EF4-FFF2-40B4-BE49-F238E27FC236}">
                <a16:creationId xmlns:a16="http://schemas.microsoft.com/office/drawing/2014/main" id="{15A4FA8A-15A4-4C08-B575-0F6D34030458}"/>
              </a:ext>
            </a:extLst>
          </p:cNvPr>
          <p:cNvSpPr>
            <a:spLocks noGrp="1"/>
          </p:cNvSpPr>
          <p:nvPr>
            <p:ph idx="1"/>
          </p:nvPr>
        </p:nvSpPr>
        <p:spPr>
          <a:xfrm>
            <a:off x="456075" y="1350455"/>
            <a:ext cx="10909300" cy="5304988"/>
          </a:xfrm>
        </p:spPr>
        <p:txBody>
          <a:bodyPr>
            <a:normAutofit/>
          </a:bodyPr>
          <a:lstStyle/>
          <a:p>
            <a:pPr marL="0" indent="0">
              <a:buNone/>
            </a:pPr>
            <a:r>
              <a:rPr lang="en-GB" sz="2400" dirty="0"/>
              <a:t>.</a:t>
            </a:r>
          </a:p>
        </p:txBody>
      </p:sp>
      <p:pic>
        <p:nvPicPr>
          <p:cNvPr id="4" name="Picture 3">
            <a:extLst>
              <a:ext uri="{FF2B5EF4-FFF2-40B4-BE49-F238E27FC236}">
                <a16:creationId xmlns:a16="http://schemas.microsoft.com/office/drawing/2014/main" id="{03095ED7-066F-4550-B5E2-482713419F3D}"/>
              </a:ext>
            </a:extLst>
          </p:cNvPr>
          <p:cNvPicPr>
            <a:picLocks noChangeAspect="1"/>
          </p:cNvPicPr>
          <p:nvPr/>
        </p:nvPicPr>
        <p:blipFill>
          <a:blip r:embed="rId2"/>
          <a:stretch>
            <a:fillRect/>
          </a:stretch>
        </p:blipFill>
        <p:spPr>
          <a:xfrm>
            <a:off x="130174" y="155576"/>
            <a:ext cx="1924050" cy="1695450"/>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B28017B0-C6AA-6241-BFA9-7A3A442E05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5" name="TextBox 4">
            <a:extLst>
              <a:ext uri="{FF2B5EF4-FFF2-40B4-BE49-F238E27FC236}">
                <a16:creationId xmlns:a16="http://schemas.microsoft.com/office/drawing/2014/main" id="{6DD28FDC-8555-A846-A786-5151A19586CA}"/>
              </a:ext>
            </a:extLst>
          </p:cNvPr>
          <p:cNvSpPr txBox="1"/>
          <p:nvPr/>
        </p:nvSpPr>
        <p:spPr>
          <a:xfrm>
            <a:off x="2384385" y="1574157"/>
            <a:ext cx="7991897" cy="5078313"/>
          </a:xfrm>
          <a:prstGeom prst="rect">
            <a:avLst/>
          </a:prstGeom>
          <a:noFill/>
        </p:spPr>
        <p:txBody>
          <a:bodyPr wrap="square" rtlCol="0">
            <a:spAutoFit/>
          </a:bodyPr>
          <a:lstStyle/>
          <a:p>
            <a:r>
              <a:rPr lang="en-GB" dirty="0"/>
              <a:t>As of now…..</a:t>
            </a:r>
          </a:p>
          <a:p>
            <a:endParaRPr lang="en-GB" dirty="0"/>
          </a:p>
          <a:p>
            <a:r>
              <a:rPr lang="en-GB" dirty="0">
                <a:highlight>
                  <a:srgbClr val="FFFF00"/>
                </a:highlight>
              </a:rPr>
              <a:t>Spain</a:t>
            </a:r>
            <a:r>
              <a:rPr lang="en-GB" dirty="0"/>
              <a:t> – </a:t>
            </a:r>
          </a:p>
          <a:p>
            <a:r>
              <a:rPr lang="en-GB" dirty="0"/>
              <a:t>Before initiating the project, input was obtained from students </a:t>
            </a:r>
          </a:p>
          <a:p>
            <a:r>
              <a:rPr lang="en-GB" dirty="0"/>
              <a:t>Based on student advice and information teachers choose the subjects and began incorporating details into their planning.</a:t>
            </a:r>
          </a:p>
          <a:p>
            <a:endParaRPr lang="en-GB" dirty="0"/>
          </a:p>
          <a:p>
            <a:r>
              <a:rPr lang="en-GB" dirty="0"/>
              <a:t>The age group of students is 12-14 years. </a:t>
            </a:r>
          </a:p>
          <a:p>
            <a:endParaRPr lang="en-GB" dirty="0"/>
          </a:p>
          <a:p>
            <a:r>
              <a:rPr lang="en-GB" dirty="0"/>
              <a:t>Spain finds online teaching and factors concerning as a limitation. </a:t>
            </a:r>
          </a:p>
          <a:p>
            <a:endParaRPr lang="en-GB" dirty="0"/>
          </a:p>
          <a:p>
            <a:endParaRPr lang="en-GB" dirty="0"/>
          </a:p>
          <a:p>
            <a:endParaRPr lang="en-GB" dirty="0"/>
          </a:p>
          <a:p>
            <a:endParaRPr lang="en-GB" dirty="0"/>
          </a:p>
          <a:p>
            <a:endParaRPr lang="en-GB" dirty="0"/>
          </a:p>
          <a:p>
            <a:endParaRPr lang="en-GB" dirty="0"/>
          </a:p>
          <a:p>
            <a:r>
              <a:rPr lang="en-GB" b="1" u="sng" dirty="0">
                <a:latin typeface="Times New Roman" panose="02020603050405020304" pitchFamily="18" charset="0"/>
                <a:ea typeface="Times New Roman" panose="02020603050405020304" pitchFamily="18" charset="0"/>
              </a:rPr>
              <a:t>** Special needs need to be discussed in the next meeting</a:t>
            </a:r>
            <a:endParaRPr lang="it-IT" b="1" u="sng" dirty="0">
              <a:latin typeface="Times New Roman" panose="02020603050405020304" pitchFamily="18" charset="0"/>
              <a:ea typeface="Times New Roman" panose="02020603050405020304" pitchFamily="18" charset="0"/>
            </a:endParaRPr>
          </a:p>
          <a:p>
            <a:endParaRPr lang="en-GB" dirty="0"/>
          </a:p>
        </p:txBody>
      </p:sp>
    </p:spTree>
    <p:extLst>
      <p:ext uri="{BB962C8B-B14F-4D97-AF65-F5344CB8AC3E}">
        <p14:creationId xmlns:p14="http://schemas.microsoft.com/office/powerpoint/2010/main" val="21972349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EA91D-3DCB-4A41-B4C3-B09EA8AE1002}"/>
              </a:ext>
            </a:extLst>
          </p:cNvPr>
          <p:cNvSpPr>
            <a:spLocks noGrp="1"/>
          </p:cNvSpPr>
          <p:nvPr>
            <p:ph type="title"/>
          </p:nvPr>
        </p:nvSpPr>
        <p:spPr>
          <a:xfrm>
            <a:off x="2630999" y="450167"/>
            <a:ext cx="6920964" cy="858129"/>
          </a:xfrm>
        </p:spPr>
        <p:txBody>
          <a:bodyPr>
            <a:normAutofit fontScale="90000"/>
          </a:bodyPr>
          <a:lstStyle/>
          <a:p>
            <a:r>
              <a:rPr lang="en-GB" u="sng" dirty="0"/>
              <a:t>Module 2 Specific Subject Needs</a:t>
            </a:r>
          </a:p>
        </p:txBody>
      </p:sp>
      <p:pic>
        <p:nvPicPr>
          <p:cNvPr id="4" name="Picture 3">
            <a:extLst>
              <a:ext uri="{FF2B5EF4-FFF2-40B4-BE49-F238E27FC236}">
                <a16:creationId xmlns:a16="http://schemas.microsoft.com/office/drawing/2014/main" id="{03095ED7-066F-4550-B5E2-482713419F3D}"/>
              </a:ext>
            </a:extLst>
          </p:cNvPr>
          <p:cNvPicPr>
            <a:picLocks noChangeAspect="1"/>
          </p:cNvPicPr>
          <p:nvPr/>
        </p:nvPicPr>
        <p:blipFill>
          <a:blip r:embed="rId2"/>
          <a:stretch>
            <a:fillRect/>
          </a:stretch>
        </p:blipFill>
        <p:spPr>
          <a:xfrm>
            <a:off x="130174" y="155576"/>
            <a:ext cx="1924050" cy="1695450"/>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B28017B0-C6AA-6241-BFA9-7A3A442E05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6" name="TextBox 5">
            <a:extLst>
              <a:ext uri="{FF2B5EF4-FFF2-40B4-BE49-F238E27FC236}">
                <a16:creationId xmlns:a16="http://schemas.microsoft.com/office/drawing/2014/main" id="{A299135F-7B65-ED4F-9CF4-F924AFFA63FA}"/>
              </a:ext>
            </a:extLst>
          </p:cNvPr>
          <p:cNvSpPr txBox="1"/>
          <p:nvPr/>
        </p:nvSpPr>
        <p:spPr>
          <a:xfrm>
            <a:off x="2054224" y="1998651"/>
            <a:ext cx="7017107" cy="523220"/>
          </a:xfrm>
          <a:prstGeom prst="rect">
            <a:avLst/>
          </a:prstGeom>
          <a:noFill/>
        </p:spPr>
        <p:txBody>
          <a:bodyPr wrap="square" rtlCol="0">
            <a:spAutoFit/>
          </a:bodyPr>
          <a:lstStyle/>
          <a:p>
            <a:r>
              <a:rPr lang="en-GB" sz="2800" i="1" dirty="0">
                <a:solidFill>
                  <a:srgbClr val="FF0000"/>
                </a:solidFill>
              </a:rPr>
              <a:t>Some lesson plan examples….</a:t>
            </a:r>
          </a:p>
        </p:txBody>
      </p:sp>
      <p:sp>
        <p:nvSpPr>
          <p:cNvPr id="9" name="Content Placeholder 8">
            <a:extLst>
              <a:ext uri="{FF2B5EF4-FFF2-40B4-BE49-F238E27FC236}">
                <a16:creationId xmlns:a16="http://schemas.microsoft.com/office/drawing/2014/main" id="{3E49867B-2DFA-094A-9C6B-04A7A53D58FC}"/>
              </a:ext>
            </a:extLst>
          </p:cNvPr>
          <p:cNvSpPr>
            <a:spLocks noGrp="1"/>
          </p:cNvSpPr>
          <p:nvPr>
            <p:ph idx="1"/>
          </p:nvPr>
        </p:nvSpPr>
        <p:spPr>
          <a:xfrm>
            <a:off x="703454" y="3212226"/>
            <a:ext cx="10515600" cy="2503307"/>
          </a:xfrm>
        </p:spPr>
        <p:txBody>
          <a:bodyPr/>
          <a:lstStyle/>
          <a:p>
            <a:r>
              <a:rPr lang="en-GB" dirty="0"/>
              <a:t>Physical education  - </a:t>
            </a:r>
            <a:r>
              <a:rPr lang="en-GB" u="sng" dirty="0"/>
              <a:t>Fair Play</a:t>
            </a:r>
            <a:r>
              <a:rPr lang="en-GB" dirty="0"/>
              <a:t> - </a:t>
            </a:r>
            <a:r>
              <a:rPr lang="en-GB" dirty="0">
                <a:highlight>
                  <a:srgbClr val="FFFF00"/>
                </a:highlight>
              </a:rPr>
              <a:t>Italy</a:t>
            </a:r>
          </a:p>
          <a:p>
            <a:endParaRPr lang="en-GB" dirty="0"/>
          </a:p>
          <a:p>
            <a:r>
              <a:rPr lang="en-GB" dirty="0"/>
              <a:t>Learning how to make a </a:t>
            </a:r>
            <a:r>
              <a:rPr lang="en-GB" u="sng" dirty="0"/>
              <a:t>video application </a:t>
            </a:r>
            <a:r>
              <a:rPr lang="en-GB" dirty="0"/>
              <a:t>when applying for a school or institution - </a:t>
            </a:r>
            <a:r>
              <a:rPr lang="en-GB" dirty="0">
                <a:highlight>
                  <a:srgbClr val="FFFF00"/>
                </a:highlight>
              </a:rPr>
              <a:t>Finland</a:t>
            </a:r>
            <a:endParaRPr lang="it-IT" dirty="0">
              <a:highlight>
                <a:srgbClr val="FFFF00"/>
              </a:highlight>
            </a:endParaRPr>
          </a:p>
          <a:p>
            <a:endParaRPr lang="en-GB" dirty="0"/>
          </a:p>
          <a:p>
            <a:endParaRPr lang="en-GB" dirty="0"/>
          </a:p>
        </p:txBody>
      </p:sp>
    </p:spTree>
    <p:extLst>
      <p:ext uri="{BB962C8B-B14F-4D97-AF65-F5344CB8AC3E}">
        <p14:creationId xmlns:p14="http://schemas.microsoft.com/office/powerpoint/2010/main" val="20795924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65540</TotalTime>
  <Words>977</Words>
  <Application>Microsoft Macintosh PowerPoint</Application>
  <PresentationFormat>Widescreen</PresentationFormat>
  <Paragraphs>172</Paragraphs>
  <Slides>15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Calibri</vt:lpstr>
      <vt:lpstr>Calibri Light</vt:lpstr>
      <vt:lpstr>Liberation Serif</vt:lpstr>
      <vt:lpstr>NSimSun</vt:lpstr>
      <vt:lpstr>Times New Roman</vt:lpstr>
      <vt:lpstr>Office Theme</vt:lpstr>
      <vt:lpstr>Module 2  Specific Subject Needs</vt:lpstr>
      <vt:lpstr>Module 2 Specific Subject Needs</vt:lpstr>
      <vt:lpstr>Module 2 Specific Subject Needs</vt:lpstr>
      <vt:lpstr>Module 2 Specific Subject Needs</vt:lpstr>
      <vt:lpstr>PowerPoint Presentation</vt:lpstr>
      <vt:lpstr>Module 2 Specific Subject Needs</vt:lpstr>
      <vt:lpstr>Module 2 Specific Subject Needs</vt:lpstr>
      <vt:lpstr>Module 2 Specific Subject Needs</vt:lpstr>
      <vt:lpstr>Module 2 Specific Subject Needs</vt:lpstr>
      <vt:lpstr>IL FAIR PLAY</vt:lpstr>
      <vt:lpstr>FAIR PLAY??? </vt:lpstr>
      <vt:lpstr>ALL.1 : COS’E’ IL FAIR PLAY </vt:lpstr>
      <vt:lpstr>ALL.1: LE REGOLE DEL FAIR PLAY </vt:lpstr>
      <vt:lpstr>VIDEO FAIR PLAY</vt:lpstr>
      <vt:lpstr>LAVORO DA SVOLGERE e AUTOVALUTAZIONE</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Malone</dc:creator>
  <cp:lastModifiedBy>Elizabeth george</cp:lastModifiedBy>
  <cp:revision>19</cp:revision>
  <dcterms:created xsi:type="dcterms:W3CDTF">2022-03-01T18:06:12Z</dcterms:created>
  <dcterms:modified xsi:type="dcterms:W3CDTF">2022-08-28T18:15:12Z</dcterms:modified>
</cp:coreProperties>
</file>