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95" r:id="rId2"/>
    <p:sldId id="296" r:id="rId3"/>
    <p:sldId id="297" r:id="rId4"/>
    <p:sldId id="298" r:id="rId5"/>
    <p:sldId id="300" r:id="rId6"/>
    <p:sldId id="310" r:id="rId7"/>
    <p:sldId id="304" r:id="rId8"/>
    <p:sldId id="311" r:id="rId9"/>
    <p:sldId id="313" r:id="rId10"/>
    <p:sldId id="315" r:id="rId11"/>
    <p:sldId id="305" r:id="rId12"/>
    <p:sldId id="306" r:id="rId13"/>
    <p:sldId id="307" r:id="rId14"/>
    <p:sldId id="316" r:id="rId15"/>
    <p:sldId id="30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16" autoAdjust="0"/>
    <p:restoredTop sz="77008"/>
  </p:normalViewPr>
  <p:slideViewPr>
    <p:cSldViewPr snapToGrid="0">
      <p:cViewPr varScale="1">
        <p:scale>
          <a:sx n="122" d="100"/>
          <a:sy n="122" d="100"/>
        </p:scale>
        <p:origin x="200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2D6750-E5CB-4280-8CE2-EA6B5BBCDC6F}" type="datetimeFigureOut">
              <a:rPr lang="en-GB" smtClean="0"/>
              <a:t>12/01/2023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F12AF2-AA77-4756-AC23-0B279F8AA615}" type="slidenum">
              <a:rPr lang="en-GB" smtClean="0"/>
              <a:t>‹#›</a:t>
            </a:fld>
            <a:endParaRPr lang="en-GB"/>
          </a:p>
        </p:txBody>
      </p:sp>
    </p:spTree>
    <p:extLst>
      <p:ext uri="{BB962C8B-B14F-4D97-AF65-F5344CB8AC3E}">
        <p14:creationId xmlns:p14="http://schemas.microsoft.com/office/powerpoint/2010/main" val="2491710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Module 2: Subject Specific Needs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This is the second of four modules and explores some of the strategies that have been developed during the </a:t>
            </a:r>
            <a:r>
              <a:rPr lang="en-GB" sz="1200" dirty="0" err="1"/>
              <a:t>Covid</a:t>
            </a:r>
            <a:r>
              <a:rPr lang="en-GB" sz="1200" dirty="0"/>
              <a:t> pandemic and subsequent to that, to address a range of specific subjects and how particular approaches may be useful and successful to teaching them online.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remaining three modules cover strategies to maximise student engagement, specific subject needs and assessment.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strategies explored in these training modules, were all developed during the global coronavirus pandemic in 2020 and 2021 and were further tested and evaluated as part of this Erasmus project.</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a:t>
            </a:fld>
            <a:endParaRPr lang="en-GB" dirty="0"/>
          </a:p>
        </p:txBody>
      </p:sp>
    </p:spTree>
    <p:extLst>
      <p:ext uri="{BB962C8B-B14F-4D97-AF65-F5344CB8AC3E}">
        <p14:creationId xmlns:p14="http://schemas.microsoft.com/office/powerpoint/2010/main" val="3852489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ACTIVITY: Participants watch the case studies and discuss how they might be useful in their own contexts </a:t>
            </a:r>
          </a:p>
        </p:txBody>
      </p:sp>
      <p:sp>
        <p:nvSpPr>
          <p:cNvPr id="4" name="Slide Number Placeholder 3"/>
          <p:cNvSpPr>
            <a:spLocks noGrp="1"/>
          </p:cNvSpPr>
          <p:nvPr>
            <p:ph type="sldNum" sz="quarter" idx="5"/>
          </p:nvPr>
        </p:nvSpPr>
        <p:spPr/>
        <p:txBody>
          <a:bodyPr/>
          <a:lstStyle/>
          <a:p>
            <a:fld id="{E3043E61-E5BF-4773-BC46-66C200D86C8B}" type="slidenum">
              <a:rPr lang="en-GB" smtClean="0"/>
              <a:t>10</a:t>
            </a:fld>
            <a:endParaRPr lang="en-GB" dirty="0"/>
          </a:p>
        </p:txBody>
      </p:sp>
    </p:spTree>
    <p:extLst>
      <p:ext uri="{BB962C8B-B14F-4D97-AF65-F5344CB8AC3E}">
        <p14:creationId xmlns:p14="http://schemas.microsoft.com/office/powerpoint/2010/main" val="4281174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Participants complete the suggested </a:t>
            </a:r>
            <a:r>
              <a:rPr lang="en-GB" dirty="0" err="1"/>
              <a:t>Actvity</a:t>
            </a:r>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11</a:t>
            </a:fld>
            <a:endParaRPr lang="en-GB" dirty="0"/>
          </a:p>
        </p:txBody>
      </p:sp>
    </p:spTree>
    <p:extLst>
      <p:ext uri="{BB962C8B-B14F-4D97-AF65-F5344CB8AC3E}">
        <p14:creationId xmlns:p14="http://schemas.microsoft.com/office/powerpoint/2010/main" val="451823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12</a:t>
            </a:fld>
            <a:endParaRPr lang="en-GB" dirty="0"/>
          </a:p>
        </p:txBody>
      </p:sp>
    </p:spTree>
    <p:extLst>
      <p:ext uri="{BB962C8B-B14F-4D97-AF65-F5344CB8AC3E}">
        <p14:creationId xmlns:p14="http://schemas.microsoft.com/office/powerpoint/2010/main" val="1473892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13</a:t>
            </a:fld>
            <a:endParaRPr lang="en-GB" dirty="0"/>
          </a:p>
        </p:txBody>
      </p:sp>
    </p:spTree>
    <p:extLst>
      <p:ext uri="{BB962C8B-B14F-4D97-AF65-F5344CB8AC3E}">
        <p14:creationId xmlns:p14="http://schemas.microsoft.com/office/powerpoint/2010/main" val="2120550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well as there being subject specific demands when teaching online and in a synchronous context, there are also strategies which support continuity of provision in an off-line context. Some subject, perhaps most obviously practical subjects, may benefit from the student have time to work offline, whilst remaining under the close instruction and guidance of their teacher. </a:t>
            </a:r>
          </a:p>
        </p:txBody>
      </p:sp>
      <p:sp>
        <p:nvSpPr>
          <p:cNvPr id="4" name="Slide Number Placeholder 3"/>
          <p:cNvSpPr>
            <a:spLocks noGrp="1"/>
          </p:cNvSpPr>
          <p:nvPr>
            <p:ph type="sldNum" sz="quarter" idx="5"/>
          </p:nvPr>
        </p:nvSpPr>
        <p:spPr/>
        <p:txBody>
          <a:bodyPr/>
          <a:lstStyle/>
          <a:p>
            <a:fld id="{E3043E61-E5BF-4773-BC46-66C200D86C8B}" type="slidenum">
              <a:rPr lang="en-GB" smtClean="0"/>
              <a:t>14</a:t>
            </a:fld>
            <a:endParaRPr lang="en-GB" dirty="0"/>
          </a:p>
        </p:txBody>
      </p:sp>
    </p:spTree>
    <p:extLst>
      <p:ext uri="{BB962C8B-B14F-4D97-AF65-F5344CB8AC3E}">
        <p14:creationId xmlns:p14="http://schemas.microsoft.com/office/powerpoint/2010/main" val="3376203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Presenter reminds participants of </a:t>
            </a:r>
            <a:r>
              <a:rPr lang="en-GB"/>
              <a:t>the four </a:t>
            </a:r>
            <a:r>
              <a:rPr lang="en-GB" dirty="0"/>
              <a:t>elements to the training – participants sum in one sentence for each element what their key “take- away” has been from the session and what they will action in anticipation of a context where teaching moves online.</a:t>
            </a:r>
          </a:p>
        </p:txBody>
      </p:sp>
      <p:sp>
        <p:nvSpPr>
          <p:cNvPr id="4" name="Slide Number Placeholder 3"/>
          <p:cNvSpPr>
            <a:spLocks noGrp="1"/>
          </p:cNvSpPr>
          <p:nvPr>
            <p:ph type="sldNum" sz="quarter" idx="5"/>
          </p:nvPr>
        </p:nvSpPr>
        <p:spPr/>
        <p:txBody>
          <a:bodyPr/>
          <a:lstStyle/>
          <a:p>
            <a:fld id="{E3043E61-E5BF-4773-BC46-66C200D86C8B}" type="slidenum">
              <a:rPr lang="en-GB" smtClean="0"/>
              <a:t>15</a:t>
            </a:fld>
            <a:endParaRPr lang="en-GB" dirty="0"/>
          </a:p>
        </p:txBody>
      </p:sp>
    </p:spTree>
    <p:extLst>
      <p:ext uri="{BB962C8B-B14F-4D97-AF65-F5344CB8AC3E}">
        <p14:creationId xmlns:p14="http://schemas.microsoft.com/office/powerpoint/2010/main" val="3963345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resources and approaches to:</a:t>
            </a:r>
          </a:p>
          <a:p>
            <a:pPr marL="0" indent="0">
              <a:buNone/>
            </a:pPr>
            <a:r>
              <a:rPr lang="en-GB" dirty="0"/>
              <a:t>1. Blended learning: subject commonalities and differences</a:t>
            </a:r>
          </a:p>
          <a:p>
            <a:pPr marL="0" indent="0">
              <a:buNone/>
            </a:pPr>
            <a:r>
              <a:rPr lang="en-GB" dirty="0"/>
              <a:t>2. Adapting the curriculum to incorporate a blended learning approach</a:t>
            </a:r>
          </a:p>
          <a:p>
            <a:pPr marL="0" indent="0">
              <a:buNone/>
            </a:pPr>
            <a:r>
              <a:rPr lang="en-GB" dirty="0"/>
              <a:t>3. Offline activities which sustain continuity of provision</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2</a:t>
            </a:fld>
            <a:endParaRPr lang="en-GB" dirty="0"/>
          </a:p>
        </p:txBody>
      </p:sp>
    </p:spTree>
    <p:extLst>
      <p:ext uri="{BB962C8B-B14F-4D97-AF65-F5344CB8AC3E}">
        <p14:creationId xmlns:p14="http://schemas.microsoft.com/office/powerpoint/2010/main" val="2181843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many respects there are commonalities of approach when planning to teach in a blended approach. Some of those questions are explored in module one.</a:t>
            </a:r>
          </a:p>
        </p:txBody>
      </p:sp>
      <p:sp>
        <p:nvSpPr>
          <p:cNvPr id="4" name="Slide Number Placeholder 3"/>
          <p:cNvSpPr>
            <a:spLocks noGrp="1"/>
          </p:cNvSpPr>
          <p:nvPr>
            <p:ph type="sldNum" sz="quarter" idx="5"/>
          </p:nvPr>
        </p:nvSpPr>
        <p:spPr/>
        <p:txBody>
          <a:bodyPr/>
          <a:lstStyle/>
          <a:p>
            <a:fld id="{E3043E61-E5BF-4773-BC46-66C200D86C8B}" type="slidenum">
              <a:rPr lang="en-GB" smtClean="0"/>
              <a:t>3</a:t>
            </a:fld>
            <a:endParaRPr lang="en-GB" dirty="0"/>
          </a:p>
        </p:txBody>
      </p:sp>
    </p:spTree>
    <p:extLst>
      <p:ext uri="{BB962C8B-B14F-4D97-AF65-F5344CB8AC3E}">
        <p14:creationId xmlns:p14="http://schemas.microsoft.com/office/powerpoint/2010/main" val="2922288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first part of our training in this module will consider how we can adopt useful common approaches to successful teaching online across all subjects and also consider some of the unique challenges and differences that teachers of specific subjects may experience in the online classroom. We’ll look at some case studies of how teachers have used particular approaches and tools to help them to teach effectively in the context of blended learning. </a:t>
            </a:r>
          </a:p>
          <a:p>
            <a:endParaRPr lang="en-GB" dirty="0"/>
          </a:p>
          <a:p>
            <a:r>
              <a:rPr lang="en-GB" dirty="0"/>
              <a:t>There are some principles and approaches to teaching and learning which are, of course, common to all subjects. </a:t>
            </a:r>
          </a:p>
          <a:p>
            <a:r>
              <a:rPr lang="en-GB" b="1" dirty="0"/>
              <a:t>Activity 1: Please take one minute to quickly identify the subjects taught in your school which you would place either as STEM, Humanities or as Practical subjects </a:t>
            </a:r>
            <a:r>
              <a:rPr lang="en-GB" dirty="0"/>
              <a:t>– participants then feedback to presenter</a:t>
            </a:r>
          </a:p>
          <a:p>
            <a:r>
              <a:rPr lang="en-GB" b="1" dirty="0"/>
              <a:t>Activity 2: What would you identify as being those commonalities of teaching online, whether you are teaching physics, history or fine Art? </a:t>
            </a:r>
            <a:r>
              <a:rPr lang="en-GB" dirty="0"/>
              <a:t>(Presenter to draw out ideas from participants which are likely to include responses such as the teaching of whether synchronous, asynchronous or a hybrid approach is most successful, the knowledge and skills, checking understanding and summative assessment. </a:t>
            </a:r>
          </a:p>
        </p:txBody>
      </p:sp>
      <p:sp>
        <p:nvSpPr>
          <p:cNvPr id="4" name="Slide Number Placeholder 3"/>
          <p:cNvSpPr>
            <a:spLocks noGrp="1"/>
          </p:cNvSpPr>
          <p:nvPr>
            <p:ph type="sldNum" sz="quarter" idx="5"/>
          </p:nvPr>
        </p:nvSpPr>
        <p:spPr/>
        <p:txBody>
          <a:bodyPr/>
          <a:lstStyle/>
          <a:p>
            <a:fld id="{E3043E61-E5BF-4773-BC46-66C200D86C8B}" type="slidenum">
              <a:rPr lang="en-GB" smtClean="0"/>
              <a:t>4</a:t>
            </a:fld>
            <a:endParaRPr lang="en-GB" dirty="0"/>
          </a:p>
        </p:txBody>
      </p:sp>
    </p:spTree>
    <p:extLst>
      <p:ext uri="{BB962C8B-B14F-4D97-AF65-F5344CB8AC3E}">
        <p14:creationId xmlns:p14="http://schemas.microsoft.com/office/powerpoint/2010/main" val="1966991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ACTIVITY 1: presenter hosts discussion about aspects of teaching online which are common to all subjects</a:t>
            </a:r>
          </a:p>
        </p:txBody>
      </p:sp>
      <p:sp>
        <p:nvSpPr>
          <p:cNvPr id="4" name="Slide Number Placeholder 3"/>
          <p:cNvSpPr>
            <a:spLocks noGrp="1"/>
          </p:cNvSpPr>
          <p:nvPr>
            <p:ph type="sldNum" sz="quarter" idx="5"/>
          </p:nvPr>
        </p:nvSpPr>
        <p:spPr/>
        <p:txBody>
          <a:bodyPr/>
          <a:lstStyle/>
          <a:p>
            <a:fld id="{E3043E61-E5BF-4773-BC46-66C200D86C8B}" type="slidenum">
              <a:rPr lang="en-GB" smtClean="0"/>
              <a:t>5</a:t>
            </a:fld>
            <a:endParaRPr lang="en-GB" dirty="0"/>
          </a:p>
        </p:txBody>
      </p:sp>
    </p:spTree>
    <p:extLst>
      <p:ext uri="{BB962C8B-B14F-4D97-AF65-F5344CB8AC3E}">
        <p14:creationId xmlns:p14="http://schemas.microsoft.com/office/powerpoint/2010/main" val="3146469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ACTIVITY 2: What might be the specific requirements for teaching STEM subjects online and what unique challenges might they face? </a:t>
            </a:r>
          </a:p>
          <a:p>
            <a:r>
              <a:rPr lang="en-GB" dirty="0"/>
              <a:t>Participants consider the demands and challenges of teaching Science, Maths and Engineering. Where is there crossover into the challenges practical subjects face</a:t>
            </a:r>
          </a:p>
        </p:txBody>
      </p:sp>
      <p:sp>
        <p:nvSpPr>
          <p:cNvPr id="4" name="Slide Number Placeholder 3"/>
          <p:cNvSpPr>
            <a:spLocks noGrp="1"/>
          </p:cNvSpPr>
          <p:nvPr>
            <p:ph type="sldNum" sz="quarter" idx="5"/>
          </p:nvPr>
        </p:nvSpPr>
        <p:spPr/>
        <p:txBody>
          <a:bodyPr/>
          <a:lstStyle/>
          <a:p>
            <a:fld id="{E3043E61-E5BF-4773-BC46-66C200D86C8B}" type="slidenum">
              <a:rPr lang="en-GB" smtClean="0"/>
              <a:t>6</a:t>
            </a:fld>
            <a:endParaRPr lang="en-GB" dirty="0"/>
          </a:p>
        </p:txBody>
      </p:sp>
    </p:spTree>
    <p:extLst>
      <p:ext uri="{BB962C8B-B14F-4D97-AF65-F5344CB8AC3E}">
        <p14:creationId xmlns:p14="http://schemas.microsoft.com/office/powerpoint/2010/main" val="3257060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7</a:t>
            </a:fld>
            <a:endParaRPr lang="en-GB" dirty="0"/>
          </a:p>
        </p:txBody>
      </p:sp>
    </p:spTree>
    <p:extLst>
      <p:ext uri="{BB962C8B-B14F-4D97-AF65-F5344CB8AC3E}">
        <p14:creationId xmlns:p14="http://schemas.microsoft.com/office/powerpoint/2010/main" val="166457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ACTIVITY 2: What might be the specific requirements for teaching Humanities subjects online and what unique challenges might they face? </a:t>
            </a:r>
          </a:p>
          <a:p>
            <a:r>
              <a:rPr lang="en-GB" dirty="0"/>
              <a:t>Participants consider the demands and challenges of teaching Humanities subjects.</a:t>
            </a:r>
          </a:p>
        </p:txBody>
      </p:sp>
      <p:sp>
        <p:nvSpPr>
          <p:cNvPr id="4" name="Slide Number Placeholder 3"/>
          <p:cNvSpPr>
            <a:spLocks noGrp="1"/>
          </p:cNvSpPr>
          <p:nvPr>
            <p:ph type="sldNum" sz="quarter" idx="5"/>
          </p:nvPr>
        </p:nvSpPr>
        <p:spPr/>
        <p:txBody>
          <a:bodyPr/>
          <a:lstStyle/>
          <a:p>
            <a:fld id="{E3043E61-E5BF-4773-BC46-66C200D86C8B}" type="slidenum">
              <a:rPr lang="en-GB" smtClean="0"/>
              <a:t>8</a:t>
            </a:fld>
            <a:endParaRPr lang="en-GB" dirty="0"/>
          </a:p>
        </p:txBody>
      </p:sp>
    </p:spTree>
    <p:extLst>
      <p:ext uri="{BB962C8B-B14F-4D97-AF65-F5344CB8AC3E}">
        <p14:creationId xmlns:p14="http://schemas.microsoft.com/office/powerpoint/2010/main" val="1654932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ACTIVITY 2: What might be the specific requirements for teaching practical subjects online and what unique challenges might they face? </a:t>
            </a:r>
          </a:p>
          <a:p>
            <a:r>
              <a:rPr lang="en-GB" dirty="0"/>
              <a:t>Participants consider the demands and challenges of teaching practical subjects.</a:t>
            </a:r>
          </a:p>
        </p:txBody>
      </p:sp>
      <p:sp>
        <p:nvSpPr>
          <p:cNvPr id="4" name="Slide Number Placeholder 3"/>
          <p:cNvSpPr>
            <a:spLocks noGrp="1"/>
          </p:cNvSpPr>
          <p:nvPr>
            <p:ph type="sldNum" sz="quarter" idx="5"/>
          </p:nvPr>
        </p:nvSpPr>
        <p:spPr/>
        <p:txBody>
          <a:bodyPr/>
          <a:lstStyle/>
          <a:p>
            <a:fld id="{E3043E61-E5BF-4773-BC46-66C200D86C8B}" type="slidenum">
              <a:rPr lang="en-GB" smtClean="0"/>
              <a:t>9</a:t>
            </a:fld>
            <a:endParaRPr lang="en-GB" dirty="0"/>
          </a:p>
        </p:txBody>
      </p:sp>
    </p:spTree>
    <p:extLst>
      <p:ext uri="{BB962C8B-B14F-4D97-AF65-F5344CB8AC3E}">
        <p14:creationId xmlns:p14="http://schemas.microsoft.com/office/powerpoint/2010/main" val="2174562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699C3-C760-4E9F-85EC-E22F43B96C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B847EA7-09A1-4A31-ADE3-6D6BE5C4EC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5AA9C34-3350-4F7A-B5AF-8C6421BC2308}"/>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5" name="Footer Placeholder 4">
            <a:extLst>
              <a:ext uri="{FF2B5EF4-FFF2-40B4-BE49-F238E27FC236}">
                <a16:creationId xmlns:a16="http://schemas.microsoft.com/office/drawing/2014/main" id="{313FFA22-0A66-4462-8504-F53CD2E574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4BFB8C3-FAD5-4A37-B274-68BCCA9FB82B}"/>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2371616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A5982-5810-4D9C-AED6-E6479EDEB44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7EB9D04-755C-4291-BCC8-26A87953D0A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14EA697-E7E8-4B29-BE90-D3EE2D71DC27}"/>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5" name="Footer Placeholder 4">
            <a:extLst>
              <a:ext uri="{FF2B5EF4-FFF2-40B4-BE49-F238E27FC236}">
                <a16:creationId xmlns:a16="http://schemas.microsoft.com/office/drawing/2014/main" id="{FDD3A3FA-4A9F-4CF9-B227-FB072AECC5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0098C9-FD18-451D-BF48-FCF7B033A6FA}"/>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1822104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784E04-4F53-469D-8EA5-0656BEC6ADA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0F73AEA-9A99-4389-9574-7F0A80F0784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D895F35-6DD0-4F83-9D78-056826A65B0B}"/>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5" name="Footer Placeholder 4">
            <a:extLst>
              <a:ext uri="{FF2B5EF4-FFF2-40B4-BE49-F238E27FC236}">
                <a16:creationId xmlns:a16="http://schemas.microsoft.com/office/drawing/2014/main" id="{50F13928-67CC-490C-98E7-473D5F66831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4F6587-CD71-4E7C-ACB3-56F30250764C}"/>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4129352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1B625-6DB0-4364-B8DE-5B7C8BCDE0D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DE61171-9545-4E42-9CB9-5616F239C05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0BCE55-0DBE-4329-9F12-75061F599127}"/>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5" name="Footer Placeholder 4">
            <a:extLst>
              <a:ext uri="{FF2B5EF4-FFF2-40B4-BE49-F238E27FC236}">
                <a16:creationId xmlns:a16="http://schemas.microsoft.com/office/drawing/2014/main" id="{0599E733-EBF3-4E0A-97A0-81992630BB6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06B6383-F3AC-47FC-82C3-8FF498D1148F}"/>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2711912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8682C-3A18-4837-9BE2-B6F86F4F01A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6830872-89A4-4524-9E3C-9F13634E82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2DB47B1-BF40-49EF-957F-4DB686A2097B}"/>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5" name="Footer Placeholder 4">
            <a:extLst>
              <a:ext uri="{FF2B5EF4-FFF2-40B4-BE49-F238E27FC236}">
                <a16:creationId xmlns:a16="http://schemas.microsoft.com/office/drawing/2014/main" id="{079DCC1B-B748-4EBD-A728-5BF27D47645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060539-5062-477B-AEAD-CFA9029FC54C}"/>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233133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76350-372B-4F74-B29A-3EE54ABFFBE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2BC2665-AECE-41AC-B69F-5E27820C98E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EFDD43F-57E0-4FAB-831F-45AAA53BBCD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BA4D9CF-9306-4AF8-B204-55515CEAB455}"/>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6" name="Footer Placeholder 5">
            <a:extLst>
              <a:ext uri="{FF2B5EF4-FFF2-40B4-BE49-F238E27FC236}">
                <a16:creationId xmlns:a16="http://schemas.microsoft.com/office/drawing/2014/main" id="{B7C71472-212C-4811-BB7A-88DBB174979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0084CB2-0CD8-44DE-A664-ECEDF8FE04B7}"/>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63075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7817A-33ED-41CB-8600-AD4804743AA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C62B18C-EB4D-43A8-8BFE-8F4294CC7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729555C-3336-4B12-A36C-810DFDD6618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FCEC6E6-3EBE-45FE-BF04-FAC3640071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B3C9D1-9252-4123-9406-5639E675266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25CAFA2-EB1E-42FC-8E6B-C5B6912C5BB0}"/>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8" name="Footer Placeholder 7">
            <a:extLst>
              <a:ext uri="{FF2B5EF4-FFF2-40B4-BE49-F238E27FC236}">
                <a16:creationId xmlns:a16="http://schemas.microsoft.com/office/drawing/2014/main" id="{98782562-F17E-442B-9423-CADA35DFB31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AD2BDF5-095A-4013-87AC-783A94951E26}"/>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845857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454D6-9466-4A0A-9A91-6FAD89F38B4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B33DB35-C5E6-4C54-BE97-589CD05A97D8}"/>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4" name="Footer Placeholder 3">
            <a:extLst>
              <a:ext uri="{FF2B5EF4-FFF2-40B4-BE49-F238E27FC236}">
                <a16:creationId xmlns:a16="http://schemas.microsoft.com/office/drawing/2014/main" id="{C1EB6DB2-CBF4-431A-B4F7-7E42E1AA326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F5EFB55-3C17-462E-9062-161D09CFBCEA}"/>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2760066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A0AAAD7-A1BA-46FD-8383-89753626ED6D}"/>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3" name="Footer Placeholder 2">
            <a:extLst>
              <a:ext uri="{FF2B5EF4-FFF2-40B4-BE49-F238E27FC236}">
                <a16:creationId xmlns:a16="http://schemas.microsoft.com/office/drawing/2014/main" id="{8E5FBD70-DAB1-4A4C-A15C-76E88ED1050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2FC81D9-98AB-49CD-B380-E40B97F3BAA4}"/>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1797084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0FA40-F926-42CA-9A7B-9DF42734B8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FA81190-7B5A-4253-A61A-8C7C36709F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E2F3C9B-345F-43E8-B483-EFA75460A5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E859A6B-D643-4851-BFB3-75718A702027}"/>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6" name="Footer Placeholder 5">
            <a:extLst>
              <a:ext uri="{FF2B5EF4-FFF2-40B4-BE49-F238E27FC236}">
                <a16:creationId xmlns:a16="http://schemas.microsoft.com/office/drawing/2014/main" id="{E4EE0ABE-6CB7-4581-B47D-2F6BE6B9D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C2351B6-B268-4CFB-99EB-974290E6D704}"/>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4146344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AC56D-3C91-4CCA-BF1C-D2B8B5EFB8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7165479-30C7-41C0-B40F-930E34236D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0A29BE8-5220-4659-B9EA-E42D2CC04F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7A3FB29-4E0E-44A9-BEF3-D6390937DE9D}"/>
              </a:ext>
            </a:extLst>
          </p:cNvPr>
          <p:cNvSpPr>
            <a:spLocks noGrp="1"/>
          </p:cNvSpPr>
          <p:nvPr>
            <p:ph type="dt" sz="half" idx="10"/>
          </p:nvPr>
        </p:nvSpPr>
        <p:spPr/>
        <p:txBody>
          <a:bodyPr/>
          <a:lstStyle/>
          <a:p>
            <a:fld id="{ADC45126-ECE1-455A-BBC5-382CDDA253E3}" type="datetimeFigureOut">
              <a:rPr lang="en-GB" smtClean="0"/>
              <a:t>12/01/2023</a:t>
            </a:fld>
            <a:endParaRPr lang="en-GB"/>
          </a:p>
        </p:txBody>
      </p:sp>
      <p:sp>
        <p:nvSpPr>
          <p:cNvPr id="6" name="Footer Placeholder 5">
            <a:extLst>
              <a:ext uri="{FF2B5EF4-FFF2-40B4-BE49-F238E27FC236}">
                <a16:creationId xmlns:a16="http://schemas.microsoft.com/office/drawing/2014/main" id="{39C4B15D-CB94-45B2-91ED-3A9ABD08590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347AFB7-0216-4049-AEEE-E8F66496D0EF}"/>
              </a:ext>
            </a:extLst>
          </p:cNvPr>
          <p:cNvSpPr>
            <a:spLocks noGrp="1"/>
          </p:cNvSpPr>
          <p:nvPr>
            <p:ph type="sldNum" sz="quarter" idx="12"/>
          </p:nvPr>
        </p:nvSpPr>
        <p:spPr/>
        <p:txBody>
          <a:bodyPr/>
          <a:lstStyle/>
          <a:p>
            <a:fld id="{84030EA4-5368-4104-ADFE-99986EF923CA}" type="slidenum">
              <a:rPr lang="en-GB" smtClean="0"/>
              <a:t>‹#›</a:t>
            </a:fld>
            <a:endParaRPr lang="en-GB"/>
          </a:p>
        </p:txBody>
      </p:sp>
    </p:spTree>
    <p:extLst>
      <p:ext uri="{BB962C8B-B14F-4D97-AF65-F5344CB8AC3E}">
        <p14:creationId xmlns:p14="http://schemas.microsoft.com/office/powerpoint/2010/main" val="2340755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07B312-F73B-4E76-899A-0AFAB1CF39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B7EDE67-D485-4E19-A3DE-81F438A5B6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D4D399D-6683-4C08-A06E-161B134C7B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C45126-ECE1-455A-BBC5-382CDDA253E3}" type="datetimeFigureOut">
              <a:rPr lang="en-GB" smtClean="0"/>
              <a:t>12/01/2023</a:t>
            </a:fld>
            <a:endParaRPr lang="en-GB"/>
          </a:p>
        </p:txBody>
      </p:sp>
      <p:sp>
        <p:nvSpPr>
          <p:cNvPr id="5" name="Footer Placeholder 4">
            <a:extLst>
              <a:ext uri="{FF2B5EF4-FFF2-40B4-BE49-F238E27FC236}">
                <a16:creationId xmlns:a16="http://schemas.microsoft.com/office/drawing/2014/main" id="{A893AD03-1F21-4241-8182-03D9060F6F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063ACA8-6B2C-41E2-8EB9-4ABB0F36DC1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030EA4-5368-4104-ADFE-99986EF923CA}" type="slidenum">
              <a:rPr lang="en-GB" smtClean="0"/>
              <a:t>‹#›</a:t>
            </a:fld>
            <a:endParaRPr lang="en-GB"/>
          </a:p>
        </p:txBody>
      </p:sp>
    </p:spTree>
    <p:extLst>
      <p:ext uri="{BB962C8B-B14F-4D97-AF65-F5344CB8AC3E}">
        <p14:creationId xmlns:p14="http://schemas.microsoft.com/office/powerpoint/2010/main" val="832196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332373" y="5487588"/>
            <a:ext cx="1167954" cy="1029187"/>
          </a:xfrm>
          <a:prstGeom prst="rect">
            <a:avLst/>
          </a:prstGeom>
        </p:spPr>
      </p:pic>
      <p:pic>
        <p:nvPicPr>
          <p:cNvPr id="6" name="Content Placeholder 5" descr="A picture containing shape&#10;&#10;Description automatically generated">
            <a:extLst>
              <a:ext uri="{FF2B5EF4-FFF2-40B4-BE49-F238E27FC236}">
                <a16:creationId xmlns:a16="http://schemas.microsoft.com/office/drawing/2014/main" id="{60A73E97-1BA6-4FDE-86D6-AB0C63A7DA63}"/>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499137" y="365125"/>
            <a:ext cx="4596954" cy="4596954"/>
          </a:xfrm>
          <a:prstGeom prst="rect">
            <a:avLst/>
          </a:prstGeom>
        </p:spPr>
      </p:pic>
      <p:sp>
        <p:nvSpPr>
          <p:cNvPr id="7" name="TextBox 6">
            <a:extLst>
              <a:ext uri="{FF2B5EF4-FFF2-40B4-BE49-F238E27FC236}">
                <a16:creationId xmlns:a16="http://schemas.microsoft.com/office/drawing/2014/main" id="{3040F9DA-74BA-48D4-98D3-2D6CED70F08A}"/>
              </a:ext>
            </a:extLst>
          </p:cNvPr>
          <p:cNvSpPr txBox="1"/>
          <p:nvPr/>
        </p:nvSpPr>
        <p:spPr>
          <a:xfrm>
            <a:off x="2191109" y="5699463"/>
            <a:ext cx="9213011" cy="646331"/>
          </a:xfrm>
          <a:prstGeom prst="rect">
            <a:avLst/>
          </a:prstGeom>
          <a:noFill/>
        </p:spPr>
        <p:txBody>
          <a:bodyPr wrap="square" rtlCol="0">
            <a:spAutoFit/>
          </a:bodyPr>
          <a:lstStyle/>
          <a:p>
            <a:pPr algn="ctr"/>
            <a:r>
              <a:rPr lang="en-GB" sz="3600" b="1" dirty="0"/>
              <a:t>Module 2:Subject Specific Needs</a:t>
            </a:r>
          </a:p>
        </p:txBody>
      </p:sp>
    </p:spTree>
    <p:extLst>
      <p:ext uri="{BB962C8B-B14F-4D97-AF65-F5344CB8AC3E}">
        <p14:creationId xmlns:p14="http://schemas.microsoft.com/office/powerpoint/2010/main" val="18853743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 Practical Subjects</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a:bodyPr>
          <a:lstStyle/>
          <a:p>
            <a:pPr marL="0" indent="0">
              <a:buNone/>
            </a:pPr>
            <a:r>
              <a:rPr lang="en-GB" dirty="0"/>
              <a:t>Case Study: Example of where a Drama teacher has supported rehearsals </a:t>
            </a:r>
          </a:p>
          <a:p>
            <a:pPr marL="0" indent="0">
              <a:buNone/>
            </a:pPr>
            <a:endParaRPr lang="en-GB" dirty="0"/>
          </a:p>
          <a:p>
            <a:pPr marL="0" indent="0">
              <a:buNone/>
            </a:pPr>
            <a:r>
              <a:rPr lang="en-GB" dirty="0"/>
              <a:t>Case study: Example of where an Art teacher has used the visualiser to model a specific technique</a:t>
            </a:r>
          </a:p>
          <a:p>
            <a:pPr marL="0" indent="0">
              <a:buNone/>
            </a:pPr>
            <a:endParaRPr lang="en-GB" dirty="0"/>
          </a:p>
          <a:p>
            <a:pPr marL="0" indent="0">
              <a:buNone/>
            </a:pPr>
            <a:r>
              <a:rPr lang="en-GB" dirty="0"/>
              <a:t>Case study: a PE teacher leading a practical PE lesson</a:t>
            </a:r>
          </a:p>
          <a:p>
            <a:pPr marL="0" indent="0">
              <a:buNone/>
            </a:pPr>
            <a:endParaRPr lang="en-GB" i="1" dirty="0"/>
          </a:p>
          <a:p>
            <a:pPr marL="0" indent="0">
              <a:buNone/>
            </a:pPr>
            <a:r>
              <a:rPr lang="en-GB" i="1" dirty="0"/>
              <a:t>Put case studies onto Dig Res website</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543487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u="sng" dirty="0"/>
          </a:p>
          <a:p>
            <a:pPr marL="0" indent="0">
              <a:buNone/>
            </a:pPr>
            <a:r>
              <a:rPr lang="en-GB" u="sng" dirty="0"/>
              <a:t>Planning Activity</a:t>
            </a:r>
          </a:p>
          <a:p>
            <a:pPr marL="0" indent="0">
              <a:buNone/>
            </a:pPr>
            <a:endParaRPr lang="en-GB" u="sng" dirty="0"/>
          </a:p>
          <a:p>
            <a:pPr marL="0" indent="0">
              <a:buNone/>
            </a:pPr>
            <a:r>
              <a:rPr lang="en-GB" dirty="0"/>
              <a:t>Identify three sequential lessons in your curriculum for one class that you will teach in a blended approach.</a:t>
            </a:r>
          </a:p>
          <a:p>
            <a:pPr marL="0" indent="0">
              <a:buNone/>
            </a:pPr>
            <a:endParaRPr lang="en-GB" u="sng" dirty="0"/>
          </a:p>
          <a:p>
            <a:pPr marL="0" indent="0">
              <a:buNone/>
            </a:pPr>
            <a:r>
              <a:rPr lang="en-GB" dirty="0"/>
              <a:t>Create an outline plan for those lessons, using some of the strategies and approaches that have been suggested.</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1926266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a:t>
            </a:r>
            <a:br>
              <a:rPr lang="en-GB" sz="3200" b="1" dirty="0"/>
            </a:br>
            <a:r>
              <a:rPr lang="en-GB" sz="3200" b="1" dirty="0"/>
              <a:t>Adapting the Curriculum for a blended </a:t>
            </a:r>
            <a:r>
              <a:rPr lang="en-GB" sz="3200" b="1" dirty="0" err="1"/>
              <a:t>learnig</a:t>
            </a:r>
            <a:r>
              <a:rPr lang="en-GB" sz="3200" b="1" dirty="0"/>
              <a:t> approach</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dirty="0"/>
              <a:t>Reflect on the previous activity.</a:t>
            </a:r>
          </a:p>
          <a:p>
            <a:pPr marL="0" indent="0">
              <a:buNone/>
            </a:pPr>
            <a:endParaRPr lang="en-GB" dirty="0"/>
          </a:p>
          <a:p>
            <a:pPr marL="0" indent="0">
              <a:buNone/>
            </a:pPr>
            <a:r>
              <a:rPr lang="en-GB" dirty="0"/>
              <a:t>What adaptations did you need to make so that your sequence of lessons would be successful online?</a:t>
            </a:r>
          </a:p>
          <a:p>
            <a:pPr marL="0" indent="0">
              <a:buNone/>
            </a:pPr>
            <a:endParaRPr lang="en-GB" dirty="0"/>
          </a:p>
          <a:p>
            <a:pPr marL="0" indent="0">
              <a:buNone/>
            </a:pPr>
            <a:r>
              <a:rPr lang="en-GB" dirty="0"/>
              <a:t>You may also wish to consider some of the tools explored in Module 3: Maximising Student Engagement</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8483196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a:t>
            </a:r>
            <a:br>
              <a:rPr lang="en-GB" sz="3200" b="1" dirty="0"/>
            </a:br>
            <a:r>
              <a:rPr lang="en-GB" sz="3200" dirty="0"/>
              <a:t>Offline activities which sustain continuity of provision</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r>
              <a:rPr lang="en-GB" dirty="0"/>
              <a:t>	</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7" name="TextBox 6">
            <a:extLst>
              <a:ext uri="{FF2B5EF4-FFF2-40B4-BE49-F238E27FC236}">
                <a16:creationId xmlns:a16="http://schemas.microsoft.com/office/drawing/2014/main" id="{0A6AB2E2-C95E-A16B-65A0-703B4A718F52}"/>
              </a:ext>
            </a:extLst>
          </p:cNvPr>
          <p:cNvSpPr txBox="1"/>
          <p:nvPr/>
        </p:nvSpPr>
        <p:spPr>
          <a:xfrm>
            <a:off x="2054223" y="2113759"/>
            <a:ext cx="8403569" cy="1754326"/>
          </a:xfrm>
          <a:prstGeom prst="rect">
            <a:avLst/>
          </a:prstGeom>
          <a:noFill/>
        </p:spPr>
        <p:txBody>
          <a:bodyPr wrap="square">
            <a:spAutoFit/>
          </a:bodyPr>
          <a:lstStyle/>
          <a:p>
            <a:r>
              <a:rPr lang="en-GB" sz="3600" dirty="0"/>
              <a:t>1. Synchronous and asynchronous learning</a:t>
            </a:r>
          </a:p>
          <a:p>
            <a:pPr marL="0" indent="0">
              <a:buNone/>
            </a:pPr>
            <a:r>
              <a:rPr lang="en-GB" sz="3600" dirty="0"/>
              <a:t>2. Maximising quality of teaching</a:t>
            </a:r>
          </a:p>
          <a:p>
            <a:pPr marL="0" indent="0">
              <a:buNone/>
            </a:pPr>
            <a:r>
              <a:rPr lang="en-GB" sz="3600" dirty="0"/>
              <a:t>3. Tackling disadvantage</a:t>
            </a:r>
          </a:p>
        </p:txBody>
      </p:sp>
    </p:spTree>
    <p:extLst>
      <p:ext uri="{BB962C8B-B14F-4D97-AF65-F5344CB8AC3E}">
        <p14:creationId xmlns:p14="http://schemas.microsoft.com/office/powerpoint/2010/main" val="2901047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2716566" y="1825626"/>
            <a:ext cx="8570121" cy="331648"/>
          </a:xfrm>
        </p:spPr>
        <p:txBody>
          <a:bodyPr>
            <a:normAutofit fontScale="70000" lnSpcReduction="20000"/>
          </a:bodyPr>
          <a:lstStyle/>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6" name="Cloud 5">
            <a:extLst>
              <a:ext uri="{FF2B5EF4-FFF2-40B4-BE49-F238E27FC236}">
                <a16:creationId xmlns:a16="http://schemas.microsoft.com/office/drawing/2014/main" id="{BE36C334-FCD7-4120-BB30-DEADEACB2680}"/>
              </a:ext>
            </a:extLst>
          </p:cNvPr>
          <p:cNvSpPr/>
          <p:nvPr/>
        </p:nvSpPr>
        <p:spPr>
          <a:xfrm>
            <a:off x="130174" y="2628420"/>
            <a:ext cx="3381461" cy="2581143"/>
          </a:xfrm>
          <a:prstGeom prst="cloud">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70C0"/>
                </a:solidFill>
              </a:rPr>
              <a:t>STEM subjects</a:t>
            </a:r>
          </a:p>
        </p:txBody>
      </p:sp>
      <p:pic>
        <p:nvPicPr>
          <p:cNvPr id="9" name="Picture 8">
            <a:extLst>
              <a:ext uri="{FF2B5EF4-FFF2-40B4-BE49-F238E27FC236}">
                <a16:creationId xmlns:a16="http://schemas.microsoft.com/office/drawing/2014/main" id="{15460747-6ACF-476C-894E-F7046D8643DE}"/>
              </a:ext>
            </a:extLst>
          </p:cNvPr>
          <p:cNvPicPr>
            <a:picLocks noChangeAspect="1"/>
          </p:cNvPicPr>
          <p:nvPr/>
        </p:nvPicPr>
        <p:blipFill>
          <a:blip r:embed="rId5"/>
          <a:stretch>
            <a:fillRect/>
          </a:stretch>
        </p:blipFill>
        <p:spPr>
          <a:xfrm>
            <a:off x="4061751" y="2535648"/>
            <a:ext cx="3542083" cy="2755631"/>
          </a:xfrm>
          <a:prstGeom prst="rect">
            <a:avLst/>
          </a:prstGeom>
        </p:spPr>
      </p:pic>
      <p:pic>
        <p:nvPicPr>
          <p:cNvPr id="10" name="Picture 9">
            <a:extLst>
              <a:ext uri="{FF2B5EF4-FFF2-40B4-BE49-F238E27FC236}">
                <a16:creationId xmlns:a16="http://schemas.microsoft.com/office/drawing/2014/main" id="{E8C795C2-0521-4FAE-BBF7-8E5F6B7ABE43}"/>
              </a:ext>
            </a:extLst>
          </p:cNvPr>
          <p:cNvPicPr>
            <a:picLocks noChangeAspect="1"/>
          </p:cNvPicPr>
          <p:nvPr/>
        </p:nvPicPr>
        <p:blipFill>
          <a:blip r:embed="rId6"/>
          <a:stretch>
            <a:fillRect/>
          </a:stretch>
        </p:blipFill>
        <p:spPr>
          <a:xfrm>
            <a:off x="8124018" y="2465537"/>
            <a:ext cx="3712786" cy="2895851"/>
          </a:xfrm>
          <a:prstGeom prst="rect">
            <a:avLst/>
          </a:prstGeom>
        </p:spPr>
      </p:pic>
      <p:sp>
        <p:nvSpPr>
          <p:cNvPr id="7" name="Rectangle 6">
            <a:extLst>
              <a:ext uri="{FF2B5EF4-FFF2-40B4-BE49-F238E27FC236}">
                <a16:creationId xmlns:a16="http://schemas.microsoft.com/office/drawing/2014/main" id="{C2CB2A7A-F80A-40C5-A118-BA1F502CAD93}"/>
              </a:ext>
            </a:extLst>
          </p:cNvPr>
          <p:cNvSpPr/>
          <p:nvPr/>
        </p:nvSpPr>
        <p:spPr>
          <a:xfrm>
            <a:off x="2947385" y="155576"/>
            <a:ext cx="7013361" cy="1200329"/>
          </a:xfrm>
          <a:prstGeom prst="rect">
            <a:avLst/>
          </a:prstGeom>
        </p:spPr>
        <p:txBody>
          <a:bodyPr wrap="square">
            <a:spAutoFit/>
          </a:bodyPr>
          <a:lstStyle/>
          <a:p>
            <a:r>
              <a:rPr lang="en-GB" sz="2400" b="1" dirty="0"/>
              <a:t>Module 2: </a:t>
            </a:r>
            <a:br>
              <a:rPr lang="en-GB" sz="2400" b="1" dirty="0"/>
            </a:br>
            <a:r>
              <a:rPr lang="en-GB" sz="2400" b="1" dirty="0"/>
              <a:t>Subject Specific Needs:</a:t>
            </a:r>
            <a:br>
              <a:rPr lang="en-GB" sz="2400" b="1" dirty="0"/>
            </a:br>
            <a:r>
              <a:rPr lang="en-GB" sz="2400" dirty="0"/>
              <a:t>Offline activities which sustain continuity of provision</a:t>
            </a:r>
          </a:p>
        </p:txBody>
      </p:sp>
      <p:sp>
        <p:nvSpPr>
          <p:cNvPr id="8" name="TextBox 7">
            <a:extLst>
              <a:ext uri="{FF2B5EF4-FFF2-40B4-BE49-F238E27FC236}">
                <a16:creationId xmlns:a16="http://schemas.microsoft.com/office/drawing/2014/main" id="{34FC7448-B835-417A-B861-A7625B6F54AF}"/>
              </a:ext>
            </a:extLst>
          </p:cNvPr>
          <p:cNvSpPr txBox="1"/>
          <p:nvPr/>
        </p:nvSpPr>
        <p:spPr>
          <a:xfrm>
            <a:off x="852256" y="6054571"/>
            <a:ext cx="10759736" cy="646331"/>
          </a:xfrm>
          <a:prstGeom prst="rect">
            <a:avLst/>
          </a:prstGeom>
          <a:noFill/>
        </p:spPr>
        <p:txBody>
          <a:bodyPr wrap="square" rtlCol="0">
            <a:spAutoFit/>
          </a:bodyPr>
          <a:lstStyle/>
          <a:p>
            <a:r>
              <a:rPr lang="en-GB" dirty="0"/>
              <a:t>Insert case study from each subject area, of successful approaches to offline activities and how the teacher ensures progress.</a:t>
            </a:r>
          </a:p>
        </p:txBody>
      </p:sp>
    </p:spTree>
    <p:extLst>
      <p:ext uri="{BB962C8B-B14F-4D97-AF65-F5344CB8AC3E}">
        <p14:creationId xmlns:p14="http://schemas.microsoft.com/office/powerpoint/2010/main" val="2347342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br>
              <a:rPr lang="en-GB" sz="3200" b="1" dirty="0"/>
            </a:br>
            <a:r>
              <a:rPr lang="en-GB" sz="3200" b="1" dirty="0"/>
              <a:t>Module 2: </a:t>
            </a:r>
            <a:br>
              <a:rPr lang="en-GB" sz="3200" b="1" dirty="0"/>
            </a:br>
            <a:r>
              <a:rPr lang="en-GB" sz="3200" b="1" dirty="0"/>
              <a:t>Subject Specific Needs</a:t>
            </a:r>
            <a:br>
              <a:rPr lang="en-GB" sz="3200" b="1" dirty="0"/>
            </a:b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r>
              <a:rPr lang="en-GB" dirty="0"/>
              <a:t>Plenary</a:t>
            </a:r>
          </a:p>
          <a:p>
            <a:pPr marL="0" indent="0">
              <a:buNone/>
            </a:pPr>
            <a:r>
              <a:rPr lang="en-GB" dirty="0"/>
              <a:t>1.subject commonalities and differences</a:t>
            </a:r>
          </a:p>
          <a:p>
            <a:pPr marL="0" indent="0">
              <a:buNone/>
            </a:pPr>
            <a:r>
              <a:rPr lang="en-GB" dirty="0"/>
              <a:t>2. Adapting the curriculum to incorporate a blended learning approach</a:t>
            </a:r>
          </a:p>
          <a:p>
            <a:pPr marL="0" indent="0">
              <a:buNone/>
            </a:pPr>
            <a:r>
              <a:rPr lang="en-GB" dirty="0"/>
              <a:t>3. Offline activities which sustain continuity of provision</a:t>
            </a:r>
          </a:p>
          <a:p>
            <a:pPr marL="0" indent="0">
              <a:buNone/>
            </a:pPr>
            <a:r>
              <a:rPr lang="en-GB" dirty="0"/>
              <a:t>4. Tackle challenges with subject specific teaching</a:t>
            </a:r>
          </a:p>
          <a:p>
            <a:pPr marL="0" indent="0" algn="ctr">
              <a:buNone/>
            </a:pPr>
            <a:endParaRPr lang="en-GB" dirty="0"/>
          </a:p>
          <a:p>
            <a:pPr marL="0" indent="0" algn="ctr">
              <a:buNone/>
            </a:pPr>
            <a:endParaRPr lang="en-GB" dirty="0"/>
          </a:p>
          <a:p>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725999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b="1" dirty="0"/>
              <a:t>Content</a:t>
            </a:r>
          </a:p>
          <a:p>
            <a:pPr marL="0" indent="0">
              <a:buNone/>
            </a:pPr>
            <a:r>
              <a:rPr lang="en-GB" dirty="0"/>
              <a:t>1. Blended learning: subject commonalities and differences</a:t>
            </a:r>
          </a:p>
          <a:p>
            <a:pPr marL="0" indent="0">
              <a:buNone/>
            </a:pPr>
            <a:r>
              <a:rPr lang="en-GB" dirty="0"/>
              <a:t>2. Adapting the curriculum to incorporate a blended learning approach</a:t>
            </a:r>
          </a:p>
          <a:p>
            <a:pPr marL="0" indent="0">
              <a:buNone/>
            </a:pPr>
            <a:r>
              <a:rPr lang="en-GB" dirty="0"/>
              <a:t>3. Offline activities which sustain continuity of provision</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349454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r>
              <a:rPr lang="en-GB" dirty="0"/>
              <a:t>	Blended learning: subject commonalities and differences</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090895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1812022" y="1825626"/>
            <a:ext cx="9474666" cy="4351338"/>
          </a:xfrm>
        </p:spPr>
        <p:txBody>
          <a:bodyPr/>
          <a:lstStyle/>
          <a:p>
            <a:pPr marL="0" indent="0">
              <a:buNone/>
            </a:pPr>
            <a:r>
              <a:rPr lang="en-GB" dirty="0"/>
              <a:t>Blended learning: subject similarities and differences</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6" name="Cloud 5">
            <a:extLst>
              <a:ext uri="{FF2B5EF4-FFF2-40B4-BE49-F238E27FC236}">
                <a16:creationId xmlns:a16="http://schemas.microsoft.com/office/drawing/2014/main" id="{BE36C334-FCD7-4120-BB30-DEADEACB2680}"/>
              </a:ext>
            </a:extLst>
          </p:cNvPr>
          <p:cNvSpPr/>
          <p:nvPr/>
        </p:nvSpPr>
        <p:spPr>
          <a:xfrm>
            <a:off x="130174" y="2628420"/>
            <a:ext cx="3381461" cy="2581143"/>
          </a:xfrm>
          <a:prstGeom prst="cloud">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70C0"/>
                </a:solidFill>
              </a:rPr>
              <a:t>STEM subjects</a:t>
            </a:r>
          </a:p>
        </p:txBody>
      </p:sp>
      <p:pic>
        <p:nvPicPr>
          <p:cNvPr id="9" name="Picture 8">
            <a:extLst>
              <a:ext uri="{FF2B5EF4-FFF2-40B4-BE49-F238E27FC236}">
                <a16:creationId xmlns:a16="http://schemas.microsoft.com/office/drawing/2014/main" id="{15460747-6ACF-476C-894E-F7046D8643DE}"/>
              </a:ext>
            </a:extLst>
          </p:cNvPr>
          <p:cNvPicPr>
            <a:picLocks noChangeAspect="1"/>
          </p:cNvPicPr>
          <p:nvPr/>
        </p:nvPicPr>
        <p:blipFill>
          <a:blip r:embed="rId5"/>
          <a:stretch>
            <a:fillRect/>
          </a:stretch>
        </p:blipFill>
        <p:spPr>
          <a:xfrm>
            <a:off x="4061751" y="2535648"/>
            <a:ext cx="3542083" cy="2755631"/>
          </a:xfrm>
          <a:prstGeom prst="rect">
            <a:avLst/>
          </a:prstGeom>
        </p:spPr>
      </p:pic>
      <p:pic>
        <p:nvPicPr>
          <p:cNvPr id="10" name="Picture 9">
            <a:extLst>
              <a:ext uri="{FF2B5EF4-FFF2-40B4-BE49-F238E27FC236}">
                <a16:creationId xmlns:a16="http://schemas.microsoft.com/office/drawing/2014/main" id="{E8C795C2-0521-4FAE-BBF7-8E5F6B7ABE43}"/>
              </a:ext>
            </a:extLst>
          </p:cNvPr>
          <p:cNvPicPr>
            <a:picLocks noChangeAspect="1"/>
          </p:cNvPicPr>
          <p:nvPr/>
        </p:nvPicPr>
        <p:blipFill>
          <a:blip r:embed="rId6"/>
          <a:stretch>
            <a:fillRect/>
          </a:stretch>
        </p:blipFill>
        <p:spPr>
          <a:xfrm>
            <a:off x="8124018" y="2465537"/>
            <a:ext cx="3712786" cy="2895851"/>
          </a:xfrm>
          <a:prstGeom prst="rect">
            <a:avLst/>
          </a:prstGeom>
        </p:spPr>
      </p:pic>
    </p:spTree>
    <p:extLst>
      <p:ext uri="{BB962C8B-B14F-4D97-AF65-F5344CB8AC3E}">
        <p14:creationId xmlns:p14="http://schemas.microsoft.com/office/powerpoint/2010/main" val="3079990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r>
              <a:rPr lang="en-GB" dirty="0"/>
              <a:t>Blended learning: subject commonalities and differences</a:t>
            </a:r>
          </a:p>
          <a:p>
            <a:pPr marL="0" indent="0">
              <a:buNone/>
            </a:pPr>
            <a:endParaRPr lang="en-GB" dirty="0"/>
          </a:p>
          <a:p>
            <a:pPr marL="0" indent="0">
              <a:buNone/>
            </a:pPr>
            <a:r>
              <a:rPr lang="en-GB" dirty="0"/>
              <a:t>	FEEDBACK: subject commonalities of approach</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164727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1242874" y="1825626"/>
            <a:ext cx="10043814" cy="4351338"/>
          </a:xfrm>
        </p:spPr>
        <p:txBody>
          <a:bodyPr/>
          <a:lstStyle/>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6" name="Cloud 5">
            <a:extLst>
              <a:ext uri="{FF2B5EF4-FFF2-40B4-BE49-F238E27FC236}">
                <a16:creationId xmlns:a16="http://schemas.microsoft.com/office/drawing/2014/main" id="{BE36C334-FCD7-4120-BB30-DEADEACB2680}"/>
              </a:ext>
            </a:extLst>
          </p:cNvPr>
          <p:cNvSpPr/>
          <p:nvPr/>
        </p:nvSpPr>
        <p:spPr>
          <a:xfrm>
            <a:off x="4249413" y="2894750"/>
            <a:ext cx="3381461" cy="2581143"/>
          </a:xfrm>
          <a:prstGeom prst="cloud">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70C0"/>
                </a:solidFill>
              </a:rPr>
              <a:t>STEM subjects</a:t>
            </a:r>
          </a:p>
        </p:txBody>
      </p:sp>
      <p:sp>
        <p:nvSpPr>
          <p:cNvPr id="10" name="TextBox 9">
            <a:extLst>
              <a:ext uri="{FF2B5EF4-FFF2-40B4-BE49-F238E27FC236}">
                <a16:creationId xmlns:a16="http://schemas.microsoft.com/office/drawing/2014/main" id="{9A35F1FF-4A63-437E-A63D-A078E362E2ED}"/>
              </a:ext>
            </a:extLst>
          </p:cNvPr>
          <p:cNvSpPr txBox="1"/>
          <p:nvPr/>
        </p:nvSpPr>
        <p:spPr>
          <a:xfrm>
            <a:off x="8133910" y="2974019"/>
            <a:ext cx="2332862" cy="2031325"/>
          </a:xfrm>
          <a:prstGeom prst="rect">
            <a:avLst/>
          </a:prstGeom>
          <a:noFill/>
        </p:spPr>
        <p:txBody>
          <a:bodyPr wrap="square" rtlCol="0">
            <a:spAutoFit/>
          </a:bodyPr>
          <a:lstStyle/>
          <a:p>
            <a:r>
              <a:rPr lang="en-GB" dirty="0"/>
              <a:t>Physics</a:t>
            </a:r>
          </a:p>
          <a:p>
            <a:endParaRPr lang="en-GB" dirty="0"/>
          </a:p>
          <a:p>
            <a:endParaRPr lang="en-GB" dirty="0"/>
          </a:p>
          <a:p>
            <a:r>
              <a:rPr lang="en-GB" dirty="0"/>
              <a:t>Chemistry</a:t>
            </a:r>
          </a:p>
          <a:p>
            <a:endParaRPr lang="en-GB" dirty="0"/>
          </a:p>
          <a:p>
            <a:endParaRPr lang="en-GB" dirty="0"/>
          </a:p>
          <a:p>
            <a:r>
              <a:rPr lang="en-GB" dirty="0"/>
              <a:t>Mathematics</a:t>
            </a:r>
          </a:p>
        </p:txBody>
      </p:sp>
      <p:sp>
        <p:nvSpPr>
          <p:cNvPr id="14" name="TextBox 13">
            <a:extLst>
              <a:ext uri="{FF2B5EF4-FFF2-40B4-BE49-F238E27FC236}">
                <a16:creationId xmlns:a16="http://schemas.microsoft.com/office/drawing/2014/main" id="{09EBE196-9372-4111-848A-9F96EDFAEA96}"/>
              </a:ext>
            </a:extLst>
          </p:cNvPr>
          <p:cNvSpPr txBox="1"/>
          <p:nvPr/>
        </p:nvSpPr>
        <p:spPr>
          <a:xfrm>
            <a:off x="1630546" y="2974018"/>
            <a:ext cx="2018176" cy="2862322"/>
          </a:xfrm>
          <a:prstGeom prst="rect">
            <a:avLst/>
          </a:prstGeom>
          <a:noFill/>
        </p:spPr>
        <p:txBody>
          <a:bodyPr wrap="square" rtlCol="0">
            <a:spAutoFit/>
          </a:bodyPr>
          <a:lstStyle/>
          <a:p>
            <a:r>
              <a:rPr lang="en-GB" dirty="0"/>
              <a:t>Biology</a:t>
            </a:r>
          </a:p>
          <a:p>
            <a:endParaRPr lang="en-GB" dirty="0"/>
          </a:p>
          <a:p>
            <a:endParaRPr lang="en-GB" dirty="0"/>
          </a:p>
          <a:p>
            <a:r>
              <a:rPr lang="en-GB" dirty="0"/>
              <a:t>Engineering</a:t>
            </a:r>
          </a:p>
          <a:p>
            <a:endParaRPr lang="en-GB" dirty="0"/>
          </a:p>
          <a:p>
            <a:endParaRPr lang="en-GB" dirty="0"/>
          </a:p>
          <a:p>
            <a:r>
              <a:rPr lang="en-GB" dirty="0"/>
              <a:t>Computing</a:t>
            </a:r>
          </a:p>
          <a:p>
            <a:endParaRPr lang="en-GB" dirty="0"/>
          </a:p>
          <a:p>
            <a:endParaRPr lang="en-GB" dirty="0"/>
          </a:p>
          <a:p>
            <a:endParaRPr lang="en-GB" dirty="0"/>
          </a:p>
        </p:txBody>
      </p:sp>
      <p:sp>
        <p:nvSpPr>
          <p:cNvPr id="15" name="Rectangle 14">
            <a:extLst>
              <a:ext uri="{FF2B5EF4-FFF2-40B4-BE49-F238E27FC236}">
                <a16:creationId xmlns:a16="http://schemas.microsoft.com/office/drawing/2014/main" id="{CA86B758-0286-4FD2-9054-36251A91BE09}"/>
              </a:ext>
            </a:extLst>
          </p:cNvPr>
          <p:cNvSpPr/>
          <p:nvPr/>
        </p:nvSpPr>
        <p:spPr>
          <a:xfrm>
            <a:off x="2234083" y="1491449"/>
            <a:ext cx="8142199" cy="923330"/>
          </a:xfrm>
          <a:prstGeom prst="rect">
            <a:avLst/>
          </a:prstGeom>
        </p:spPr>
        <p:txBody>
          <a:bodyPr wrap="square">
            <a:spAutoFit/>
          </a:bodyPr>
          <a:lstStyle/>
          <a:p>
            <a:endParaRPr lang="en-GB" dirty="0"/>
          </a:p>
          <a:p>
            <a:pPr algn="ctr"/>
            <a:r>
              <a:rPr lang="en-GB" dirty="0"/>
              <a:t>What might be the specific requirements for teaching STEM subjects online and what unique challenges might they face? </a:t>
            </a:r>
          </a:p>
        </p:txBody>
      </p:sp>
    </p:spTree>
    <p:extLst>
      <p:ext uri="{BB962C8B-B14F-4D97-AF65-F5344CB8AC3E}">
        <p14:creationId xmlns:p14="http://schemas.microsoft.com/office/powerpoint/2010/main" val="2391906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 Mathematics</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dirty="0"/>
              <a:t>CASE STUDY: Participants watch the video of the maths teacher explaining how worked examples for students can be demonstrated synchronously using a tablet device.</a:t>
            </a:r>
          </a:p>
          <a:p>
            <a:pPr marL="0" indent="0">
              <a:buNone/>
            </a:pPr>
            <a:endParaRPr lang="en-GB" dirty="0"/>
          </a:p>
          <a:p>
            <a:pPr marL="0" indent="0">
              <a:buNone/>
            </a:pPr>
            <a:r>
              <a:rPr lang="en-GB" dirty="0"/>
              <a:t>(VIDEO to be uploaded to </a:t>
            </a:r>
            <a:r>
              <a:rPr lang="en-GB" dirty="0" err="1"/>
              <a:t>DigRes</a:t>
            </a:r>
            <a:r>
              <a:rPr lang="en-GB" dirty="0"/>
              <a:t> website)</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7" name="Picture 6">
            <a:extLst>
              <a:ext uri="{FF2B5EF4-FFF2-40B4-BE49-F238E27FC236}">
                <a16:creationId xmlns:a16="http://schemas.microsoft.com/office/drawing/2014/main" id="{E3F1DFE4-32F3-4CA9-8A8B-32E7FB36FE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8075750" y="3669409"/>
            <a:ext cx="3148369" cy="2361277"/>
          </a:xfrm>
          <a:prstGeom prst="rect">
            <a:avLst/>
          </a:prstGeom>
        </p:spPr>
      </p:pic>
    </p:spTree>
    <p:extLst>
      <p:ext uri="{BB962C8B-B14F-4D97-AF65-F5344CB8AC3E}">
        <p14:creationId xmlns:p14="http://schemas.microsoft.com/office/powerpoint/2010/main" val="3520261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1242874" y="1825626"/>
            <a:ext cx="10043814" cy="4351338"/>
          </a:xfrm>
        </p:spPr>
        <p:txBody>
          <a:bodyPr/>
          <a:lstStyle/>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10" name="TextBox 9">
            <a:extLst>
              <a:ext uri="{FF2B5EF4-FFF2-40B4-BE49-F238E27FC236}">
                <a16:creationId xmlns:a16="http://schemas.microsoft.com/office/drawing/2014/main" id="{9A35F1FF-4A63-437E-A63D-A078E362E2ED}"/>
              </a:ext>
            </a:extLst>
          </p:cNvPr>
          <p:cNvSpPr txBox="1"/>
          <p:nvPr/>
        </p:nvSpPr>
        <p:spPr>
          <a:xfrm>
            <a:off x="8133909" y="2592281"/>
            <a:ext cx="3256141" cy="5149334"/>
          </a:xfrm>
          <a:prstGeom prst="rect">
            <a:avLst/>
          </a:prstGeom>
          <a:noFill/>
        </p:spPr>
        <p:txBody>
          <a:bodyPr wrap="square" rtlCol="0">
            <a:spAutoFit/>
          </a:bodyPr>
          <a:lstStyle/>
          <a:p>
            <a:r>
              <a:rPr lang="en-GB" dirty="0"/>
              <a:t>Philosophy</a:t>
            </a:r>
          </a:p>
          <a:p>
            <a:endParaRPr lang="en-GB" dirty="0"/>
          </a:p>
          <a:p>
            <a:r>
              <a:rPr lang="en-GB" dirty="0"/>
              <a:t>National Language and Literature (</a:t>
            </a:r>
            <a:r>
              <a:rPr lang="en-GB" dirty="0" err="1"/>
              <a:t>e.g</a:t>
            </a:r>
            <a:r>
              <a:rPr lang="en-GB" dirty="0"/>
              <a:t> English that is taught in the UK)</a:t>
            </a:r>
          </a:p>
          <a:p>
            <a:endParaRPr lang="en-GB" dirty="0"/>
          </a:p>
          <a:p>
            <a:r>
              <a:rPr lang="en-GB" dirty="0"/>
              <a:t>Creative Writing</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14" name="TextBox 13">
            <a:extLst>
              <a:ext uri="{FF2B5EF4-FFF2-40B4-BE49-F238E27FC236}">
                <a16:creationId xmlns:a16="http://schemas.microsoft.com/office/drawing/2014/main" id="{09EBE196-9372-4111-848A-9F96EDFAEA96}"/>
              </a:ext>
            </a:extLst>
          </p:cNvPr>
          <p:cNvSpPr txBox="1"/>
          <p:nvPr/>
        </p:nvSpPr>
        <p:spPr>
          <a:xfrm>
            <a:off x="1630546" y="2974018"/>
            <a:ext cx="2018176" cy="2862322"/>
          </a:xfrm>
          <a:prstGeom prst="rect">
            <a:avLst/>
          </a:prstGeom>
          <a:noFill/>
        </p:spPr>
        <p:txBody>
          <a:bodyPr wrap="square" rtlCol="0">
            <a:spAutoFit/>
          </a:bodyPr>
          <a:lstStyle/>
          <a:p>
            <a:r>
              <a:rPr lang="en-GB" dirty="0"/>
              <a:t>History</a:t>
            </a:r>
          </a:p>
          <a:p>
            <a:endParaRPr lang="en-GB" dirty="0"/>
          </a:p>
          <a:p>
            <a:endParaRPr lang="en-GB" dirty="0"/>
          </a:p>
          <a:p>
            <a:r>
              <a:rPr lang="en-GB" dirty="0"/>
              <a:t>Geography</a:t>
            </a:r>
          </a:p>
          <a:p>
            <a:endParaRPr lang="en-GB" dirty="0"/>
          </a:p>
          <a:p>
            <a:endParaRPr lang="en-GB" dirty="0"/>
          </a:p>
          <a:p>
            <a:r>
              <a:rPr lang="en-GB" dirty="0"/>
              <a:t>Languages</a:t>
            </a:r>
          </a:p>
          <a:p>
            <a:endParaRPr lang="en-GB" dirty="0"/>
          </a:p>
          <a:p>
            <a:endParaRPr lang="en-GB" dirty="0"/>
          </a:p>
          <a:p>
            <a:endParaRPr lang="en-GB" dirty="0"/>
          </a:p>
        </p:txBody>
      </p:sp>
      <p:sp>
        <p:nvSpPr>
          <p:cNvPr id="15" name="Rectangle 14">
            <a:extLst>
              <a:ext uri="{FF2B5EF4-FFF2-40B4-BE49-F238E27FC236}">
                <a16:creationId xmlns:a16="http://schemas.microsoft.com/office/drawing/2014/main" id="{CA86B758-0286-4FD2-9054-36251A91BE09}"/>
              </a:ext>
            </a:extLst>
          </p:cNvPr>
          <p:cNvSpPr/>
          <p:nvPr/>
        </p:nvSpPr>
        <p:spPr>
          <a:xfrm>
            <a:off x="2234083" y="1491449"/>
            <a:ext cx="8142199" cy="923330"/>
          </a:xfrm>
          <a:prstGeom prst="rect">
            <a:avLst/>
          </a:prstGeom>
        </p:spPr>
        <p:txBody>
          <a:bodyPr wrap="square">
            <a:spAutoFit/>
          </a:bodyPr>
          <a:lstStyle/>
          <a:p>
            <a:endParaRPr lang="en-GB" dirty="0"/>
          </a:p>
          <a:p>
            <a:pPr algn="ctr"/>
            <a:r>
              <a:rPr lang="en-GB" dirty="0"/>
              <a:t>What might be the specific requirements for teaching STEM subjects online and what unique challenges might they face? </a:t>
            </a:r>
          </a:p>
        </p:txBody>
      </p:sp>
      <p:pic>
        <p:nvPicPr>
          <p:cNvPr id="7" name="Picture 6">
            <a:extLst>
              <a:ext uri="{FF2B5EF4-FFF2-40B4-BE49-F238E27FC236}">
                <a16:creationId xmlns:a16="http://schemas.microsoft.com/office/drawing/2014/main" id="{9F647C46-3DD8-4EFB-8190-74F81CCA882C}"/>
              </a:ext>
            </a:extLst>
          </p:cNvPr>
          <p:cNvPicPr>
            <a:picLocks noChangeAspect="1"/>
          </p:cNvPicPr>
          <p:nvPr/>
        </p:nvPicPr>
        <p:blipFill>
          <a:blip r:embed="rId5"/>
          <a:stretch>
            <a:fillRect/>
          </a:stretch>
        </p:blipFill>
        <p:spPr>
          <a:xfrm>
            <a:off x="4120274" y="2882544"/>
            <a:ext cx="3542083" cy="2755631"/>
          </a:xfrm>
          <a:prstGeom prst="rect">
            <a:avLst/>
          </a:prstGeom>
        </p:spPr>
      </p:pic>
    </p:spTree>
    <p:extLst>
      <p:ext uri="{BB962C8B-B14F-4D97-AF65-F5344CB8AC3E}">
        <p14:creationId xmlns:p14="http://schemas.microsoft.com/office/powerpoint/2010/main" val="4060699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2: </a:t>
            </a:r>
            <a:br>
              <a:rPr lang="en-GB" sz="3200" b="1" dirty="0"/>
            </a:br>
            <a:r>
              <a:rPr lang="en-GB" sz="3200" b="1" dirty="0"/>
              <a:t>Subject Specific Needs</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1242874" y="1825626"/>
            <a:ext cx="10043814" cy="4351338"/>
          </a:xfrm>
        </p:spPr>
        <p:txBody>
          <a:bodyPr/>
          <a:lstStyle/>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10" name="TextBox 9">
            <a:extLst>
              <a:ext uri="{FF2B5EF4-FFF2-40B4-BE49-F238E27FC236}">
                <a16:creationId xmlns:a16="http://schemas.microsoft.com/office/drawing/2014/main" id="{9A35F1FF-4A63-437E-A63D-A078E362E2ED}"/>
              </a:ext>
            </a:extLst>
          </p:cNvPr>
          <p:cNvSpPr txBox="1"/>
          <p:nvPr/>
        </p:nvSpPr>
        <p:spPr>
          <a:xfrm>
            <a:off x="8133909" y="2592281"/>
            <a:ext cx="2670215" cy="5909310"/>
          </a:xfrm>
          <a:prstGeom prst="rect">
            <a:avLst/>
          </a:prstGeom>
          <a:noFill/>
        </p:spPr>
        <p:txBody>
          <a:bodyPr wrap="square" rtlCol="0">
            <a:spAutoFit/>
          </a:bodyPr>
          <a:lstStyle/>
          <a:p>
            <a:r>
              <a:rPr lang="en-GB" dirty="0"/>
              <a:t>Physical Education</a:t>
            </a:r>
          </a:p>
          <a:p>
            <a:endParaRPr lang="en-GB" dirty="0"/>
          </a:p>
          <a:p>
            <a:endParaRPr lang="en-GB" dirty="0"/>
          </a:p>
          <a:p>
            <a:r>
              <a:rPr lang="en-GB" dirty="0"/>
              <a:t>Product design (</a:t>
            </a:r>
            <a:r>
              <a:rPr lang="en-GB" dirty="0" err="1"/>
              <a:t>e.g</a:t>
            </a:r>
            <a:r>
              <a:rPr lang="en-GB" dirty="0"/>
              <a:t> woodwork, metalwork)</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14" name="TextBox 13">
            <a:extLst>
              <a:ext uri="{FF2B5EF4-FFF2-40B4-BE49-F238E27FC236}">
                <a16:creationId xmlns:a16="http://schemas.microsoft.com/office/drawing/2014/main" id="{09EBE196-9372-4111-848A-9F96EDFAEA96}"/>
              </a:ext>
            </a:extLst>
          </p:cNvPr>
          <p:cNvSpPr txBox="1"/>
          <p:nvPr/>
        </p:nvSpPr>
        <p:spPr>
          <a:xfrm>
            <a:off x="1630546" y="2974018"/>
            <a:ext cx="2018176" cy="2585323"/>
          </a:xfrm>
          <a:prstGeom prst="rect">
            <a:avLst/>
          </a:prstGeom>
          <a:noFill/>
        </p:spPr>
        <p:txBody>
          <a:bodyPr wrap="square" rtlCol="0">
            <a:spAutoFit/>
          </a:bodyPr>
          <a:lstStyle/>
          <a:p>
            <a:r>
              <a:rPr lang="en-GB" dirty="0"/>
              <a:t>Art and Design</a:t>
            </a:r>
          </a:p>
          <a:p>
            <a:endParaRPr lang="en-GB" dirty="0"/>
          </a:p>
          <a:p>
            <a:endParaRPr lang="en-GB" dirty="0"/>
          </a:p>
          <a:p>
            <a:r>
              <a:rPr lang="en-GB" dirty="0"/>
              <a:t>Drama</a:t>
            </a:r>
          </a:p>
          <a:p>
            <a:endParaRPr lang="en-GB" dirty="0"/>
          </a:p>
          <a:p>
            <a:endParaRPr lang="en-GB" dirty="0"/>
          </a:p>
          <a:p>
            <a:endParaRPr lang="en-GB" dirty="0"/>
          </a:p>
          <a:p>
            <a:endParaRPr lang="en-GB" dirty="0"/>
          </a:p>
          <a:p>
            <a:endParaRPr lang="en-GB" dirty="0"/>
          </a:p>
        </p:txBody>
      </p:sp>
      <p:sp>
        <p:nvSpPr>
          <p:cNvPr id="15" name="Rectangle 14">
            <a:extLst>
              <a:ext uri="{FF2B5EF4-FFF2-40B4-BE49-F238E27FC236}">
                <a16:creationId xmlns:a16="http://schemas.microsoft.com/office/drawing/2014/main" id="{CA86B758-0286-4FD2-9054-36251A91BE09}"/>
              </a:ext>
            </a:extLst>
          </p:cNvPr>
          <p:cNvSpPr/>
          <p:nvPr/>
        </p:nvSpPr>
        <p:spPr>
          <a:xfrm>
            <a:off x="2234083" y="1491449"/>
            <a:ext cx="8142199" cy="923330"/>
          </a:xfrm>
          <a:prstGeom prst="rect">
            <a:avLst/>
          </a:prstGeom>
        </p:spPr>
        <p:txBody>
          <a:bodyPr wrap="square">
            <a:spAutoFit/>
          </a:bodyPr>
          <a:lstStyle/>
          <a:p>
            <a:endParaRPr lang="en-GB" dirty="0"/>
          </a:p>
          <a:p>
            <a:pPr algn="ctr"/>
            <a:r>
              <a:rPr lang="en-GB" dirty="0"/>
              <a:t>What might be the specific requirements for teaching practical subjects online and what unique challenges might they face? </a:t>
            </a:r>
          </a:p>
        </p:txBody>
      </p:sp>
      <p:pic>
        <p:nvPicPr>
          <p:cNvPr id="6" name="Picture 5">
            <a:extLst>
              <a:ext uri="{FF2B5EF4-FFF2-40B4-BE49-F238E27FC236}">
                <a16:creationId xmlns:a16="http://schemas.microsoft.com/office/drawing/2014/main" id="{2A031288-E2D0-4936-9FCB-7F29651E4E54}"/>
              </a:ext>
            </a:extLst>
          </p:cNvPr>
          <p:cNvPicPr>
            <a:picLocks noChangeAspect="1"/>
          </p:cNvPicPr>
          <p:nvPr/>
        </p:nvPicPr>
        <p:blipFill>
          <a:blip r:embed="rId5"/>
          <a:stretch>
            <a:fillRect/>
          </a:stretch>
        </p:blipFill>
        <p:spPr>
          <a:xfrm>
            <a:off x="4034922" y="2748956"/>
            <a:ext cx="3712786" cy="2895851"/>
          </a:xfrm>
          <a:prstGeom prst="rect">
            <a:avLst/>
          </a:prstGeom>
        </p:spPr>
      </p:pic>
    </p:spTree>
    <p:extLst>
      <p:ext uri="{BB962C8B-B14F-4D97-AF65-F5344CB8AC3E}">
        <p14:creationId xmlns:p14="http://schemas.microsoft.com/office/powerpoint/2010/main" val="37915779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TotalTime>
  <Words>1231</Words>
  <Application>Microsoft Macintosh PowerPoint</Application>
  <PresentationFormat>Widescreen</PresentationFormat>
  <Paragraphs>189</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PowerPoint Presentation</vt:lpstr>
      <vt:lpstr>Module 2:  Subject Specific Needs </vt:lpstr>
      <vt:lpstr>Module 2:  Subject Specific Needs </vt:lpstr>
      <vt:lpstr>Module 2:  Subject Specific Needs </vt:lpstr>
      <vt:lpstr>Module 2:  Subject Specific Needs </vt:lpstr>
      <vt:lpstr>Module 2:  Subject Specific Needs </vt:lpstr>
      <vt:lpstr>Module 2:  Subject Specific Needs: Mathematics </vt:lpstr>
      <vt:lpstr>Module 2:  Subject Specific Needs </vt:lpstr>
      <vt:lpstr>Module 2:  Subject Specific Needs </vt:lpstr>
      <vt:lpstr>Module 2:  Subject Specific Needs: Practical Subjects </vt:lpstr>
      <vt:lpstr>Module 2:  Subject Specific Needs </vt:lpstr>
      <vt:lpstr>Module 2:  Subject Specific Needs Adapting the Curriculum for a blended learnig approach </vt:lpstr>
      <vt:lpstr>Module 2:  Subject Specific Needs: Offline activities which sustain continuity of provision </vt:lpstr>
      <vt:lpstr> </vt:lpstr>
      <vt:lpstr> Module 2:  Subject Specific Needs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Malone</dc:creator>
  <cp:lastModifiedBy>Elizabeth george</cp:lastModifiedBy>
  <cp:revision>15</cp:revision>
  <dcterms:created xsi:type="dcterms:W3CDTF">2022-12-05T14:05:16Z</dcterms:created>
  <dcterms:modified xsi:type="dcterms:W3CDTF">2023-01-12T20:09:56Z</dcterms:modified>
</cp:coreProperties>
</file>